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432" r:id="rId5"/>
    <p:sldId id="307" r:id="rId6"/>
    <p:sldId id="433" r:id="rId7"/>
    <p:sldId id="306" r:id="rId8"/>
    <p:sldId id="346" r:id="rId9"/>
    <p:sldId id="434" r:id="rId10"/>
    <p:sldId id="320" r:id="rId11"/>
    <p:sldId id="425" r:id="rId12"/>
    <p:sldId id="435" r:id="rId13"/>
    <p:sldId id="341" r:id="rId14"/>
    <p:sldId id="342" r:id="rId15"/>
    <p:sldId id="343" r:id="rId16"/>
    <p:sldId id="313" r:id="rId17"/>
    <p:sldId id="423" r:id="rId18"/>
    <p:sldId id="439" r:id="rId19"/>
    <p:sldId id="424" r:id="rId20"/>
    <p:sldId id="436" r:id="rId21"/>
    <p:sldId id="310" r:id="rId22"/>
    <p:sldId id="347" r:id="rId23"/>
    <p:sldId id="348" r:id="rId24"/>
    <p:sldId id="349" r:id="rId25"/>
    <p:sldId id="350" r:id="rId26"/>
    <p:sldId id="437" r:id="rId27"/>
    <p:sldId id="393" r:id="rId28"/>
    <p:sldId id="421" r:id="rId29"/>
    <p:sldId id="438" r:id="rId30"/>
    <p:sldId id="440" r:id="rId31"/>
    <p:sldId id="303" r:id="rId3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93D3"/>
    <a:srgbClr val="F1D2E7"/>
    <a:srgbClr val="FEE68C"/>
    <a:srgbClr val="F48E8C"/>
    <a:srgbClr val="FAEAB9"/>
    <a:srgbClr val="5CCE5F"/>
    <a:srgbClr val="59C95C"/>
    <a:srgbClr val="40BFCB"/>
    <a:srgbClr val="FAFF54"/>
    <a:srgbClr val="FFAC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98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216" y="-1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radarChart>
        <c:radarStyle val="filled"/>
        <c:varyColors val="0"/>
        <c:ser>
          <c:idx val="0"/>
          <c:order val="0"/>
          <c:spPr>
            <a:solidFill>
              <a:schemeClr val="accent1">
                <a:lumMod val="20000"/>
                <a:lumOff val="80000"/>
                <a:alpha val="80000"/>
              </a:schemeClr>
            </a:solidFill>
            <a:ln w="25400" cmpd="sng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cat>
            <c:strRef>
              <c:f>工作表1!$A$2:$A$6</c:f>
              <c:strCache>
                <c:ptCount val="5"/>
                <c:pt idx="0">
                  <c:v>連段傷害</c:v>
                </c:pt>
                <c:pt idx="1">
                  <c:v>最高傷害</c:v>
                </c:pt>
                <c:pt idx="2">
                  <c:v>攻擊距離</c:v>
                </c:pt>
                <c:pt idx="3">
                  <c:v>移動速度</c:v>
                </c:pt>
                <c:pt idx="4">
                  <c:v>操作難度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4</c:v>
                </c:pt>
                <c:pt idx="1">
                  <c:v>2</c:v>
                </c:pt>
                <c:pt idx="2">
                  <c:v>2</c:v>
                </c:pt>
                <c:pt idx="3">
                  <c:v>4</c:v>
                </c:pt>
                <c:pt idx="4">
                  <c:v>1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工作表1!$B$1</c15:sqref>
                        </c15:formulaRef>
                      </c:ext>
                    </c:extLst>
                    <c:strCache>
                      <c:ptCount val="1"/>
                      <c:pt idx="0">
                        <c:v>數列 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92D6-4920-AEED-C407C6775D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9070560"/>
        <c:axId val="1349073056"/>
      </c:radarChart>
      <c:catAx>
        <c:axId val="13490705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1" i="0" u="none" strike="noStrike" kern="1200" baseline="0">
                <a:ln w="9525" cap="flat" cmpd="dbl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63500">
                    <a:schemeClr val="bg1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3056"/>
        <c:crosses val="autoZero"/>
        <c:auto val="1"/>
        <c:lblAlgn val="ctr"/>
        <c:lblOffset val="100"/>
        <c:noMultiLvlLbl val="0"/>
      </c:catAx>
      <c:valAx>
        <c:axId val="1349073056"/>
        <c:scaling>
          <c:orientation val="minMax"/>
          <c:max val="5"/>
          <c:min val="0"/>
        </c:scaling>
        <c:delete val="0"/>
        <c:axPos val="l"/>
        <c:majorGridlines>
          <c:spPr>
            <a:ln w="19050" cap="flat" cmpd="sng" algn="ctr">
              <a:solidFill>
                <a:schemeClr val="tx2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0"/>
        <c:majorTickMark val="out"/>
        <c:minorTickMark val="none"/>
        <c:tickLblPos val="none"/>
        <c:spPr>
          <a:noFill/>
          <a:ln w="15875">
            <a:solidFill>
              <a:schemeClr val="tx2">
                <a:lumMod val="60000"/>
                <a:lumOff val="40000"/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101600">
                    <a:schemeClr val="accent1">
                      <a:lumMod val="20000"/>
                      <a:lumOff val="80000"/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0560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 b="0">
          <a:effectLst>
            <a:glow rad="101600">
              <a:schemeClr val="accent1">
                <a:lumMod val="20000"/>
                <a:lumOff val="80000"/>
                <a:alpha val="60000"/>
              </a:schemeClr>
            </a:glow>
          </a:effectLst>
          <a:latin typeface="微軟正黑體" panose="020B0604030504040204" pitchFamily="34" charset="-120"/>
          <a:ea typeface="微軟正黑體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radarChart>
        <c:radarStyle val="filled"/>
        <c:varyColors val="0"/>
        <c:ser>
          <c:idx val="0"/>
          <c:order val="0"/>
          <c:spPr>
            <a:solidFill>
              <a:schemeClr val="accent1">
                <a:lumMod val="20000"/>
                <a:lumOff val="80000"/>
                <a:alpha val="80000"/>
              </a:schemeClr>
            </a:solidFill>
            <a:ln w="25400" cmpd="sng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cat>
            <c:strRef>
              <c:f>工作表1!$A$2:$A$6</c:f>
              <c:strCache>
                <c:ptCount val="5"/>
                <c:pt idx="0">
                  <c:v>連段傷害</c:v>
                </c:pt>
                <c:pt idx="1">
                  <c:v>最高傷害</c:v>
                </c:pt>
                <c:pt idx="2">
                  <c:v>攻擊距離</c:v>
                </c:pt>
                <c:pt idx="3">
                  <c:v>移動速度</c:v>
                </c:pt>
                <c:pt idx="4">
                  <c:v>操作難度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2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  <c:pt idx="4">
                  <c:v>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工作表1!$B$1</c15:sqref>
                        </c15:formulaRef>
                      </c:ext>
                    </c:extLst>
                    <c:strCache>
                      <c:ptCount val="1"/>
                      <c:pt idx="0">
                        <c:v>數列 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F3A2-468E-B01E-6F5ED1DB20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9070560"/>
        <c:axId val="1349073056"/>
      </c:radarChart>
      <c:catAx>
        <c:axId val="13490705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1" i="0" u="none" strike="noStrike" kern="1200" baseline="0">
                <a:ln w="9525" cap="flat" cmpd="dbl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63500">
                    <a:schemeClr val="bg1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3056"/>
        <c:crosses val="autoZero"/>
        <c:auto val="1"/>
        <c:lblAlgn val="ctr"/>
        <c:lblOffset val="100"/>
        <c:noMultiLvlLbl val="0"/>
      </c:catAx>
      <c:valAx>
        <c:axId val="1349073056"/>
        <c:scaling>
          <c:orientation val="minMax"/>
          <c:max val="5"/>
          <c:min val="0"/>
        </c:scaling>
        <c:delete val="0"/>
        <c:axPos val="l"/>
        <c:majorGridlines>
          <c:spPr>
            <a:ln w="19050" cap="flat" cmpd="sng" algn="ctr">
              <a:solidFill>
                <a:schemeClr val="tx2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0"/>
        <c:majorTickMark val="out"/>
        <c:minorTickMark val="none"/>
        <c:tickLblPos val="none"/>
        <c:spPr>
          <a:noFill/>
          <a:ln w="15875">
            <a:solidFill>
              <a:schemeClr val="tx2">
                <a:lumMod val="60000"/>
                <a:lumOff val="40000"/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101600">
                    <a:schemeClr val="accent1">
                      <a:lumMod val="20000"/>
                      <a:lumOff val="80000"/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0560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 b="0">
          <a:effectLst>
            <a:glow rad="101600">
              <a:schemeClr val="accent1">
                <a:lumMod val="20000"/>
                <a:lumOff val="80000"/>
                <a:alpha val="60000"/>
              </a:schemeClr>
            </a:glow>
          </a:effectLst>
          <a:latin typeface="微軟正黑體" panose="020B0604030504040204" pitchFamily="34" charset="-120"/>
          <a:ea typeface="微軟正黑體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radarChart>
        <c:radarStyle val="filled"/>
        <c:varyColors val="0"/>
        <c:ser>
          <c:idx val="0"/>
          <c:order val="0"/>
          <c:spPr>
            <a:solidFill>
              <a:schemeClr val="accent1">
                <a:lumMod val="20000"/>
                <a:lumOff val="80000"/>
                <a:alpha val="80000"/>
              </a:schemeClr>
            </a:solidFill>
            <a:ln w="25400" cmpd="sng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cat>
            <c:strRef>
              <c:f>工作表1!$A$2:$A$6</c:f>
              <c:strCache>
                <c:ptCount val="5"/>
                <c:pt idx="0">
                  <c:v>連段傷害</c:v>
                </c:pt>
                <c:pt idx="1">
                  <c:v>最高傷害</c:v>
                </c:pt>
                <c:pt idx="2">
                  <c:v>攻擊距離</c:v>
                </c:pt>
                <c:pt idx="3">
                  <c:v>移動速度</c:v>
                </c:pt>
                <c:pt idx="4">
                  <c:v>操作難度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1</c:v>
                </c:pt>
                <c:pt idx="1">
                  <c:v>5</c:v>
                </c:pt>
                <c:pt idx="2">
                  <c:v>1</c:v>
                </c:pt>
                <c:pt idx="3">
                  <c:v>1</c:v>
                </c:pt>
                <c:pt idx="4">
                  <c:v>4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工作表1!$B$1</c15:sqref>
                        </c15:formulaRef>
                      </c:ext>
                    </c:extLst>
                    <c:strCache>
                      <c:ptCount val="1"/>
                      <c:pt idx="0">
                        <c:v>數列 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FD05-4607-BF04-AF8013ED46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9070560"/>
        <c:axId val="1349073056"/>
      </c:radarChart>
      <c:catAx>
        <c:axId val="13490705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1" i="0" u="none" strike="noStrike" kern="1200" baseline="0">
                <a:ln w="9525" cap="flat" cmpd="dbl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63500">
                    <a:schemeClr val="bg1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3056"/>
        <c:crosses val="autoZero"/>
        <c:auto val="1"/>
        <c:lblAlgn val="ctr"/>
        <c:lblOffset val="100"/>
        <c:noMultiLvlLbl val="0"/>
      </c:catAx>
      <c:valAx>
        <c:axId val="1349073056"/>
        <c:scaling>
          <c:orientation val="minMax"/>
          <c:max val="5"/>
          <c:min val="0"/>
        </c:scaling>
        <c:delete val="0"/>
        <c:axPos val="l"/>
        <c:majorGridlines>
          <c:spPr>
            <a:ln w="19050" cap="flat" cmpd="sng" algn="ctr">
              <a:solidFill>
                <a:schemeClr val="tx2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0"/>
        <c:majorTickMark val="out"/>
        <c:minorTickMark val="none"/>
        <c:tickLblPos val="none"/>
        <c:spPr>
          <a:noFill/>
          <a:ln w="15875">
            <a:solidFill>
              <a:schemeClr val="tx2">
                <a:lumMod val="60000"/>
                <a:lumOff val="40000"/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101600">
                    <a:schemeClr val="accent1">
                      <a:lumMod val="20000"/>
                      <a:lumOff val="80000"/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0560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 b="0">
          <a:effectLst>
            <a:glow rad="101600">
              <a:schemeClr val="accent1">
                <a:lumMod val="20000"/>
                <a:lumOff val="80000"/>
                <a:alpha val="60000"/>
              </a:schemeClr>
            </a:glow>
          </a:effectLst>
          <a:latin typeface="微軟正黑體" panose="020B0604030504040204" pitchFamily="34" charset="-120"/>
          <a:ea typeface="微軟正黑體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radarChart>
        <c:radarStyle val="filled"/>
        <c:varyColors val="0"/>
        <c:ser>
          <c:idx val="0"/>
          <c:order val="0"/>
          <c:spPr>
            <a:solidFill>
              <a:schemeClr val="accent1">
                <a:lumMod val="20000"/>
                <a:lumOff val="80000"/>
                <a:alpha val="80000"/>
              </a:schemeClr>
            </a:solidFill>
            <a:ln w="25400" cmpd="sng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cat>
            <c:strRef>
              <c:f>工作表1!$A$2:$A$6</c:f>
              <c:strCache>
                <c:ptCount val="5"/>
                <c:pt idx="0">
                  <c:v>連段傷害</c:v>
                </c:pt>
                <c:pt idx="1">
                  <c:v>最高傷害</c:v>
                </c:pt>
                <c:pt idx="2">
                  <c:v>攻擊距離</c:v>
                </c:pt>
                <c:pt idx="3">
                  <c:v>移動速度</c:v>
                </c:pt>
                <c:pt idx="4">
                  <c:v>操作難度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工作表1!$B$1</c15:sqref>
                        </c15:formulaRef>
                      </c:ext>
                    </c:extLst>
                    <c:strCache>
                      <c:ptCount val="1"/>
                      <c:pt idx="0">
                        <c:v>數列 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1EBE-4667-B8D9-BCE4815C15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9070560"/>
        <c:axId val="1349073056"/>
      </c:radarChart>
      <c:catAx>
        <c:axId val="13490705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1" i="0" u="none" strike="noStrike" kern="1200" baseline="0">
                <a:ln w="9525" cap="flat" cmpd="dbl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63500">
                    <a:schemeClr val="bg1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3056"/>
        <c:crosses val="autoZero"/>
        <c:auto val="1"/>
        <c:lblAlgn val="ctr"/>
        <c:lblOffset val="100"/>
        <c:noMultiLvlLbl val="0"/>
      </c:catAx>
      <c:valAx>
        <c:axId val="1349073056"/>
        <c:scaling>
          <c:orientation val="minMax"/>
          <c:max val="5"/>
          <c:min val="0"/>
        </c:scaling>
        <c:delete val="0"/>
        <c:axPos val="l"/>
        <c:majorGridlines>
          <c:spPr>
            <a:ln w="19050" cap="flat" cmpd="sng" algn="ctr">
              <a:solidFill>
                <a:schemeClr val="tx2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0"/>
        <c:majorTickMark val="out"/>
        <c:minorTickMark val="none"/>
        <c:tickLblPos val="none"/>
        <c:spPr>
          <a:noFill/>
          <a:ln w="15875">
            <a:solidFill>
              <a:schemeClr val="tx2">
                <a:lumMod val="60000"/>
                <a:lumOff val="40000"/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101600">
                    <a:schemeClr val="accent1">
                      <a:lumMod val="20000"/>
                      <a:lumOff val="80000"/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0560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 b="0">
          <a:effectLst>
            <a:glow rad="101600">
              <a:schemeClr val="accent1">
                <a:lumMod val="20000"/>
                <a:lumOff val="80000"/>
                <a:alpha val="60000"/>
              </a:schemeClr>
            </a:glow>
          </a:effectLst>
          <a:latin typeface="微軟正黑體" panose="020B0604030504040204" pitchFamily="34" charset="-120"/>
          <a:ea typeface="微軟正黑體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7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6"/>
      <dgm:spPr/>
    </dgm:pt>
    <dgm:pt modelId="{F6724BF6-D72D-49EE-ABE1-E0DDD34BB6A6}" type="pres">
      <dgm:prSet presAssocID="{BBBC95EA-5E00-4700-A9DB-AB8B3103F42B}" presName="connectorText" presStyleLbl="sibTrans1D1" presStyleIdx="0" presStyleCnt="6"/>
      <dgm:spPr/>
    </dgm:pt>
    <dgm:pt modelId="{2B707088-4B6E-4103-A4AF-2C0AEC35D110}" type="pres">
      <dgm:prSet presAssocID="{E4EE2E57-C5BF-46DF-9262-7EAE28261C99}" presName="node" presStyleLbl="node1" presStyleIdx="1" presStyleCnt="7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6"/>
      <dgm:spPr/>
    </dgm:pt>
    <dgm:pt modelId="{677A256C-5C41-4F92-B647-3D353A27885A}" type="pres">
      <dgm:prSet presAssocID="{5B779A0E-E296-4F00-AABE-AA06F088F4DD}" presName="connectorText" presStyleLbl="sibTrans1D1" presStyleIdx="1" presStyleCnt="6"/>
      <dgm:spPr/>
    </dgm:pt>
    <dgm:pt modelId="{2562C205-DAEC-45CF-8D4C-CCB654F27FE4}" type="pres">
      <dgm:prSet presAssocID="{76A20E6C-0411-4242-AA1C-BFF6973BF64B}" presName="node" presStyleLbl="node1" presStyleIdx="2" presStyleCnt="7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6"/>
      <dgm:spPr/>
    </dgm:pt>
    <dgm:pt modelId="{CD09C298-50D9-48F4-B9EF-7782703FBE6F}" type="pres">
      <dgm:prSet presAssocID="{37F4EAD7-651A-4D5D-9A35-267500A6F662}" presName="connectorText" presStyleLbl="sibTrans1D1" presStyleIdx="2" presStyleCnt="6"/>
      <dgm:spPr/>
    </dgm:pt>
    <dgm:pt modelId="{4C0A4D9A-E8F5-4053-B06E-E0FFF243D4DC}" type="pres">
      <dgm:prSet presAssocID="{E3E50903-9BE6-4594-89F8-43C3EDDA4A11}" presName="node" presStyleLbl="node1" presStyleIdx="3" presStyleCnt="7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3" presStyleCnt="6"/>
      <dgm:spPr/>
    </dgm:pt>
    <dgm:pt modelId="{DA7A25F5-2C34-475D-A5A9-FC9C244FE147}" type="pres">
      <dgm:prSet presAssocID="{3D6D500F-056A-4A39-B46D-5D107F2D89BC}" presName="connectorText" presStyleLbl="sibTrans1D1" presStyleIdx="3" presStyleCnt="6"/>
      <dgm:spPr/>
    </dgm:pt>
    <dgm:pt modelId="{690A11A5-E4F3-4C4C-8B65-6B4379DB61CB}" type="pres">
      <dgm:prSet presAssocID="{4AD01B0E-579A-40D1-AEEC-9B40879F60B9}" presName="node" presStyleLbl="node1" presStyleIdx="4" presStyleCnt="7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4" presStyleCnt="6"/>
      <dgm:spPr/>
    </dgm:pt>
    <dgm:pt modelId="{A10EBAF8-C8B3-4018-A823-BE09E416ABD2}" type="pres">
      <dgm:prSet presAssocID="{F0B8E7CE-8F01-4059-AA71-2F057A775D7A}" presName="connectorText" presStyleLbl="sibTrans1D1" presStyleIdx="4" presStyleCnt="6"/>
      <dgm:spPr/>
    </dgm:pt>
    <dgm:pt modelId="{B4459496-AF30-4792-AEA9-847883B89327}" type="pres">
      <dgm:prSet presAssocID="{61DF23E2-CF38-4B20-B3BF-0DBEAB6B4989}" presName="node" presStyleLbl="node1" presStyleIdx="5" presStyleCnt="7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5" presStyleCnt="6"/>
      <dgm:spPr/>
    </dgm:pt>
    <dgm:pt modelId="{BC6196DB-0C85-4B75-B2B2-1DACD90FDDCA}" type="pres">
      <dgm:prSet presAssocID="{F49609A8-FFBA-4660-9B04-F494ED69BC45}" presName="connectorText" presStyleLbl="sibTrans1D1" presStyleIdx="5" presStyleCnt="6"/>
      <dgm:spPr/>
    </dgm:pt>
    <dgm:pt modelId="{F9DD0F87-4E5F-4484-9DF5-22B2F1533F42}" type="pres">
      <dgm:prSet presAssocID="{6EF621DB-CB63-4551-BABC-0F546AECBC2A}" presName="node" presStyleLbl="node1" presStyleIdx="6" presStyleCnt="7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5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4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3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6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8E02C39D-8D38-46A0-9212-AC28E5386B0E}" type="presParOf" srcId="{A605D2DE-0E98-4656-8C46-67A9D41FEFBF}" destId="{4C0A4D9A-E8F5-4053-B06E-E0FFF243D4DC}" srcOrd="6" destOrd="0" presId="urn:microsoft.com/office/officeart/2005/8/layout/bProcess3"/>
    <dgm:cxn modelId="{DF10ACEC-F0BE-477F-B1FA-995EC5A73AD0}" type="presParOf" srcId="{A605D2DE-0E98-4656-8C46-67A9D41FEFBF}" destId="{F5764227-3D60-48C8-BA3F-B67239655789}" srcOrd="7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8" destOrd="0" presId="urn:microsoft.com/office/officeart/2005/8/layout/bProcess3"/>
    <dgm:cxn modelId="{20FCA338-F3F4-4B48-A6A9-DAF27659294F}" type="presParOf" srcId="{A605D2DE-0E98-4656-8C46-67A9D41FEFBF}" destId="{B7233CFB-1A2A-4CB8-87BE-A8E704BA741C}" srcOrd="9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0" destOrd="0" presId="urn:microsoft.com/office/officeart/2005/8/layout/bProcess3"/>
    <dgm:cxn modelId="{39B3BC9B-C11F-4CF9-BA3B-382AD8F25A56}" type="presParOf" srcId="{A605D2DE-0E98-4656-8C46-67A9D41FEFBF}" destId="{31AC5E27-525C-48CA-B31D-A7A3FDC49DB8}" srcOrd="11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7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6"/>
      <dgm:spPr/>
    </dgm:pt>
    <dgm:pt modelId="{F6724BF6-D72D-49EE-ABE1-E0DDD34BB6A6}" type="pres">
      <dgm:prSet presAssocID="{BBBC95EA-5E00-4700-A9DB-AB8B3103F42B}" presName="connectorText" presStyleLbl="sibTrans1D1" presStyleIdx="0" presStyleCnt="6"/>
      <dgm:spPr/>
    </dgm:pt>
    <dgm:pt modelId="{2B707088-4B6E-4103-A4AF-2C0AEC35D110}" type="pres">
      <dgm:prSet presAssocID="{E4EE2E57-C5BF-46DF-9262-7EAE28261C99}" presName="node" presStyleLbl="node1" presStyleIdx="1" presStyleCnt="7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6"/>
      <dgm:spPr/>
    </dgm:pt>
    <dgm:pt modelId="{677A256C-5C41-4F92-B647-3D353A27885A}" type="pres">
      <dgm:prSet presAssocID="{5B779A0E-E296-4F00-AABE-AA06F088F4DD}" presName="connectorText" presStyleLbl="sibTrans1D1" presStyleIdx="1" presStyleCnt="6"/>
      <dgm:spPr/>
    </dgm:pt>
    <dgm:pt modelId="{2562C205-DAEC-45CF-8D4C-CCB654F27FE4}" type="pres">
      <dgm:prSet presAssocID="{76A20E6C-0411-4242-AA1C-BFF6973BF64B}" presName="node" presStyleLbl="node1" presStyleIdx="2" presStyleCnt="7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6"/>
      <dgm:spPr/>
    </dgm:pt>
    <dgm:pt modelId="{CD09C298-50D9-48F4-B9EF-7782703FBE6F}" type="pres">
      <dgm:prSet presAssocID="{37F4EAD7-651A-4D5D-9A35-267500A6F662}" presName="connectorText" presStyleLbl="sibTrans1D1" presStyleIdx="2" presStyleCnt="6"/>
      <dgm:spPr/>
    </dgm:pt>
    <dgm:pt modelId="{4C0A4D9A-E8F5-4053-B06E-E0FFF243D4DC}" type="pres">
      <dgm:prSet presAssocID="{E3E50903-9BE6-4594-89F8-43C3EDDA4A11}" presName="node" presStyleLbl="node1" presStyleIdx="3" presStyleCnt="7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3" presStyleCnt="6"/>
      <dgm:spPr/>
    </dgm:pt>
    <dgm:pt modelId="{DA7A25F5-2C34-475D-A5A9-FC9C244FE147}" type="pres">
      <dgm:prSet presAssocID="{3D6D500F-056A-4A39-B46D-5D107F2D89BC}" presName="connectorText" presStyleLbl="sibTrans1D1" presStyleIdx="3" presStyleCnt="6"/>
      <dgm:spPr/>
    </dgm:pt>
    <dgm:pt modelId="{690A11A5-E4F3-4C4C-8B65-6B4379DB61CB}" type="pres">
      <dgm:prSet presAssocID="{4AD01B0E-579A-40D1-AEEC-9B40879F60B9}" presName="node" presStyleLbl="node1" presStyleIdx="4" presStyleCnt="7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4" presStyleCnt="6"/>
      <dgm:spPr/>
    </dgm:pt>
    <dgm:pt modelId="{A10EBAF8-C8B3-4018-A823-BE09E416ABD2}" type="pres">
      <dgm:prSet presAssocID="{F0B8E7CE-8F01-4059-AA71-2F057A775D7A}" presName="connectorText" presStyleLbl="sibTrans1D1" presStyleIdx="4" presStyleCnt="6"/>
      <dgm:spPr/>
    </dgm:pt>
    <dgm:pt modelId="{B4459496-AF30-4792-AEA9-847883B89327}" type="pres">
      <dgm:prSet presAssocID="{61DF23E2-CF38-4B20-B3BF-0DBEAB6B4989}" presName="node" presStyleLbl="node1" presStyleIdx="5" presStyleCnt="7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5" presStyleCnt="6"/>
      <dgm:spPr/>
    </dgm:pt>
    <dgm:pt modelId="{BC6196DB-0C85-4B75-B2B2-1DACD90FDDCA}" type="pres">
      <dgm:prSet presAssocID="{F49609A8-FFBA-4660-9B04-F494ED69BC45}" presName="connectorText" presStyleLbl="sibTrans1D1" presStyleIdx="5" presStyleCnt="6"/>
      <dgm:spPr/>
    </dgm:pt>
    <dgm:pt modelId="{F9DD0F87-4E5F-4484-9DF5-22B2F1533F42}" type="pres">
      <dgm:prSet presAssocID="{6EF621DB-CB63-4551-BABC-0F546AECBC2A}" presName="node" presStyleLbl="node1" presStyleIdx="6" presStyleCnt="7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5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4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3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6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8E02C39D-8D38-46A0-9212-AC28E5386B0E}" type="presParOf" srcId="{A605D2DE-0E98-4656-8C46-67A9D41FEFBF}" destId="{4C0A4D9A-E8F5-4053-B06E-E0FFF243D4DC}" srcOrd="6" destOrd="0" presId="urn:microsoft.com/office/officeart/2005/8/layout/bProcess3"/>
    <dgm:cxn modelId="{DF10ACEC-F0BE-477F-B1FA-995EC5A73AD0}" type="presParOf" srcId="{A605D2DE-0E98-4656-8C46-67A9D41FEFBF}" destId="{F5764227-3D60-48C8-BA3F-B67239655789}" srcOrd="7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8" destOrd="0" presId="urn:microsoft.com/office/officeart/2005/8/layout/bProcess3"/>
    <dgm:cxn modelId="{20FCA338-F3F4-4B48-A6A9-DAF27659294F}" type="presParOf" srcId="{A605D2DE-0E98-4656-8C46-67A9D41FEFBF}" destId="{B7233CFB-1A2A-4CB8-87BE-A8E704BA741C}" srcOrd="9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0" destOrd="0" presId="urn:microsoft.com/office/officeart/2005/8/layout/bProcess3"/>
    <dgm:cxn modelId="{39B3BC9B-C11F-4CF9-BA3B-382AD8F25A56}" type="presParOf" srcId="{A605D2DE-0E98-4656-8C46-67A9D41FEFBF}" destId="{31AC5E27-525C-48CA-B31D-A7A3FDC49DB8}" srcOrd="11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D70E2E5-297D-4716-9A37-AB53292F29AC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5067329E-E846-4EC7-BFA5-2B568E6BB87A}">
      <dgm:prSet phldrT="[文字]" custT="1"/>
      <dgm:spPr>
        <a:solidFill>
          <a:schemeClr val="accent1">
            <a:lumMod val="20000"/>
            <a:lumOff val="80000"/>
            <a:alpha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zh-TW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主選單</a:t>
          </a:r>
        </a:p>
      </dgm:t>
    </dgm:pt>
    <dgm:pt modelId="{62799C41-5811-4012-A9EC-CE69F4708506}" type="parTrans" cxnId="{0EB99593-EDF5-447C-83A2-EB53D1FAD23D}">
      <dgm:prSet/>
      <dgm:spPr/>
      <dgm:t>
        <a:bodyPr/>
        <a:lstStyle/>
        <a:p>
          <a:endParaRPr lang="zh-TW" altLang="en-US"/>
        </a:p>
      </dgm:t>
    </dgm:pt>
    <dgm:pt modelId="{83E2FEC0-B2B7-469D-BEEA-72308DF80BC5}" type="sibTrans" cxnId="{0EB99593-EDF5-447C-83A2-EB53D1FAD23D}">
      <dgm:prSet/>
      <dgm:spPr/>
      <dgm:t>
        <a:bodyPr/>
        <a:lstStyle/>
        <a:p>
          <a:endParaRPr lang="zh-TW" altLang="en-US"/>
        </a:p>
      </dgm:t>
    </dgm:pt>
    <dgm:pt modelId="{96E98D03-5CEB-4BA1-9AD4-AD5135DA4C3A}">
      <dgm:prSet phldrT="[文字]" custT="1"/>
      <dgm:spPr>
        <a:solidFill>
          <a:schemeClr val="accent1">
            <a:lumMod val="20000"/>
            <a:lumOff val="80000"/>
            <a:alpha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zh-TW" altLang="en-US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關卡設定</a:t>
          </a:r>
        </a:p>
      </dgm:t>
    </dgm:pt>
    <dgm:pt modelId="{80D75169-F095-4BF7-A644-A5831CF66D35}" type="parTrans" cxnId="{537DCF31-405D-4833-9BB0-1178F16EF00E}">
      <dgm:prSet/>
      <dgm:spPr/>
      <dgm:t>
        <a:bodyPr/>
        <a:lstStyle/>
        <a:p>
          <a:endParaRPr lang="zh-TW" altLang="en-US"/>
        </a:p>
      </dgm:t>
    </dgm:pt>
    <dgm:pt modelId="{B6D04706-576C-4127-9DDE-908D59FFF668}" type="sibTrans" cxnId="{537DCF31-405D-4833-9BB0-1178F16EF00E}">
      <dgm:prSet/>
      <dgm:spPr/>
      <dgm:t>
        <a:bodyPr/>
        <a:lstStyle/>
        <a:p>
          <a:endParaRPr lang="zh-TW" altLang="en-US"/>
        </a:p>
      </dgm:t>
    </dgm:pt>
    <dgm:pt modelId="{301B8355-3BDC-47A5-815B-374550BA850B}">
      <dgm:prSet phldrT="[文字]" custT="1"/>
      <dgm:spPr>
        <a:solidFill>
          <a:schemeClr val="accent1">
            <a:lumMod val="20000"/>
            <a:lumOff val="80000"/>
            <a:alpha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zh-TW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戰鬥場景</a:t>
          </a:r>
        </a:p>
      </dgm:t>
    </dgm:pt>
    <dgm:pt modelId="{BF2E576C-5BAF-43CE-94A9-5362BF1E60B5}" type="parTrans" cxnId="{C47F55C3-0E0D-4FF4-B9F2-F6D2658EAA6C}">
      <dgm:prSet/>
      <dgm:spPr/>
      <dgm:t>
        <a:bodyPr/>
        <a:lstStyle/>
        <a:p>
          <a:endParaRPr lang="zh-TW" altLang="en-US"/>
        </a:p>
      </dgm:t>
    </dgm:pt>
    <dgm:pt modelId="{2191A44A-78C4-44B5-A924-05812A9DCD26}" type="sibTrans" cxnId="{C47F55C3-0E0D-4FF4-B9F2-F6D2658EAA6C}">
      <dgm:prSet/>
      <dgm:spPr/>
      <dgm:t>
        <a:bodyPr/>
        <a:lstStyle/>
        <a:p>
          <a:endParaRPr lang="zh-TW" altLang="en-US"/>
        </a:p>
      </dgm:t>
    </dgm:pt>
    <dgm:pt modelId="{C8CF2A94-0E7D-4B47-9448-F901BD64CC04}">
      <dgm:prSet phldrT="[文字]" custT="1"/>
      <dgm:spPr>
        <a:solidFill>
          <a:schemeClr val="accent1">
            <a:lumMod val="20000"/>
            <a:lumOff val="80000"/>
            <a:alpha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zh-TW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對戰結束</a:t>
          </a:r>
        </a:p>
      </dgm:t>
    </dgm:pt>
    <dgm:pt modelId="{49CCB1C6-3E64-4F7B-899C-E9738C64861C}" type="parTrans" cxnId="{0059A695-8650-460B-AA22-35A72A9B0B47}">
      <dgm:prSet/>
      <dgm:spPr/>
      <dgm:t>
        <a:bodyPr/>
        <a:lstStyle/>
        <a:p>
          <a:endParaRPr lang="zh-TW" altLang="en-US"/>
        </a:p>
      </dgm:t>
    </dgm:pt>
    <dgm:pt modelId="{A818A08F-5966-486A-A2F7-45DEE0894BA1}" type="sibTrans" cxnId="{0059A695-8650-460B-AA22-35A72A9B0B47}">
      <dgm:prSet/>
      <dgm:spPr/>
      <dgm:t>
        <a:bodyPr/>
        <a:lstStyle/>
        <a:p>
          <a:endParaRPr lang="zh-TW" altLang="en-US"/>
        </a:p>
      </dgm:t>
    </dgm:pt>
    <dgm:pt modelId="{D196FC89-01E2-41E8-B1C8-6CF6A159BA86}" type="pres">
      <dgm:prSet presAssocID="{8D70E2E5-297D-4716-9A37-AB53292F29AC}" presName="Name0" presStyleCnt="0">
        <dgm:presLayoutVars>
          <dgm:dir/>
          <dgm:animLvl val="lvl"/>
          <dgm:resizeHandles val="exact"/>
        </dgm:presLayoutVars>
      </dgm:prSet>
      <dgm:spPr/>
    </dgm:pt>
    <dgm:pt modelId="{C9CA0238-409C-4ECD-AA9A-B7905287177F}" type="pres">
      <dgm:prSet presAssocID="{5067329E-E846-4EC7-BFA5-2B568E6BB87A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FE2675-6B32-4789-9FA7-D60CFA6C938C}" type="pres">
      <dgm:prSet presAssocID="{83E2FEC0-B2B7-469D-BEEA-72308DF80BC5}" presName="parTxOnlySpace" presStyleCnt="0"/>
      <dgm:spPr/>
    </dgm:pt>
    <dgm:pt modelId="{66CF1CF8-7C80-4369-ABBA-638D7B1A520E}" type="pres">
      <dgm:prSet presAssocID="{96E98D03-5CEB-4BA1-9AD4-AD5135DA4C3A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76F94C0-5500-4626-9D27-ACA96E77382E}" type="pres">
      <dgm:prSet presAssocID="{B6D04706-576C-4127-9DDE-908D59FFF668}" presName="parTxOnlySpace" presStyleCnt="0"/>
      <dgm:spPr/>
    </dgm:pt>
    <dgm:pt modelId="{C5351AF6-2095-4D1A-80E9-5449A8F1C630}" type="pres">
      <dgm:prSet presAssocID="{301B8355-3BDC-47A5-815B-374550BA85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1BEA7D5-6AA7-4A96-83E0-04F9B7BABCFE}" type="pres">
      <dgm:prSet presAssocID="{2191A44A-78C4-44B5-A924-05812A9DCD26}" presName="parTxOnlySpace" presStyleCnt="0"/>
      <dgm:spPr/>
    </dgm:pt>
    <dgm:pt modelId="{160F9ADE-2385-4D81-8055-D200370C288E}" type="pres">
      <dgm:prSet presAssocID="{C8CF2A94-0E7D-4B47-9448-F901BD64CC0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50ABF28-F40C-45DA-AEB9-7A2A5B6B04BF}" type="presOf" srcId="{96E98D03-5CEB-4BA1-9AD4-AD5135DA4C3A}" destId="{66CF1CF8-7C80-4369-ABBA-638D7B1A520E}" srcOrd="0" destOrd="0" presId="urn:microsoft.com/office/officeart/2005/8/layout/chevron1"/>
    <dgm:cxn modelId="{537DCF31-405D-4833-9BB0-1178F16EF00E}" srcId="{8D70E2E5-297D-4716-9A37-AB53292F29AC}" destId="{96E98D03-5CEB-4BA1-9AD4-AD5135DA4C3A}" srcOrd="1" destOrd="0" parTransId="{80D75169-F095-4BF7-A644-A5831CF66D35}" sibTransId="{B6D04706-576C-4127-9DDE-908D59FFF668}"/>
    <dgm:cxn modelId="{CCBE9E65-A627-46E5-A89B-B27B47C0E80E}" type="presOf" srcId="{5067329E-E846-4EC7-BFA5-2B568E6BB87A}" destId="{C9CA0238-409C-4ECD-AA9A-B7905287177F}" srcOrd="0" destOrd="0" presId="urn:microsoft.com/office/officeart/2005/8/layout/chevron1"/>
    <dgm:cxn modelId="{6E763348-B0E7-4D42-A9B6-3634DF48E627}" type="presOf" srcId="{C8CF2A94-0E7D-4B47-9448-F901BD64CC04}" destId="{160F9ADE-2385-4D81-8055-D200370C288E}" srcOrd="0" destOrd="0" presId="urn:microsoft.com/office/officeart/2005/8/layout/chevron1"/>
    <dgm:cxn modelId="{C9780F4E-975C-46DF-A450-CFB9ED6FE686}" type="presOf" srcId="{301B8355-3BDC-47A5-815B-374550BA850B}" destId="{C5351AF6-2095-4D1A-80E9-5449A8F1C630}" srcOrd="0" destOrd="0" presId="urn:microsoft.com/office/officeart/2005/8/layout/chevron1"/>
    <dgm:cxn modelId="{0EB99593-EDF5-447C-83A2-EB53D1FAD23D}" srcId="{8D70E2E5-297D-4716-9A37-AB53292F29AC}" destId="{5067329E-E846-4EC7-BFA5-2B568E6BB87A}" srcOrd="0" destOrd="0" parTransId="{62799C41-5811-4012-A9EC-CE69F4708506}" sibTransId="{83E2FEC0-B2B7-469D-BEEA-72308DF80BC5}"/>
    <dgm:cxn modelId="{0059A695-8650-460B-AA22-35A72A9B0B47}" srcId="{8D70E2E5-297D-4716-9A37-AB53292F29AC}" destId="{C8CF2A94-0E7D-4B47-9448-F901BD64CC04}" srcOrd="3" destOrd="0" parTransId="{49CCB1C6-3E64-4F7B-899C-E9738C64861C}" sibTransId="{A818A08F-5966-486A-A2F7-45DEE0894BA1}"/>
    <dgm:cxn modelId="{C47F55C3-0E0D-4FF4-B9F2-F6D2658EAA6C}" srcId="{8D70E2E5-297D-4716-9A37-AB53292F29AC}" destId="{301B8355-3BDC-47A5-815B-374550BA850B}" srcOrd="2" destOrd="0" parTransId="{BF2E576C-5BAF-43CE-94A9-5362BF1E60B5}" sibTransId="{2191A44A-78C4-44B5-A924-05812A9DCD26}"/>
    <dgm:cxn modelId="{9B2930E8-22D8-4FFB-9178-64860D982DC7}" type="presOf" srcId="{8D70E2E5-297D-4716-9A37-AB53292F29AC}" destId="{D196FC89-01E2-41E8-B1C8-6CF6A159BA86}" srcOrd="0" destOrd="0" presId="urn:microsoft.com/office/officeart/2005/8/layout/chevron1"/>
    <dgm:cxn modelId="{769D1B11-9A85-4A69-AAC6-CB7D323E4752}" type="presParOf" srcId="{D196FC89-01E2-41E8-B1C8-6CF6A159BA86}" destId="{C9CA0238-409C-4ECD-AA9A-B7905287177F}" srcOrd="0" destOrd="0" presId="urn:microsoft.com/office/officeart/2005/8/layout/chevron1"/>
    <dgm:cxn modelId="{817F24C2-5EAB-4B66-8B26-D0CE56BD7022}" type="presParOf" srcId="{D196FC89-01E2-41E8-B1C8-6CF6A159BA86}" destId="{82FE2675-6B32-4789-9FA7-D60CFA6C938C}" srcOrd="1" destOrd="0" presId="urn:microsoft.com/office/officeart/2005/8/layout/chevron1"/>
    <dgm:cxn modelId="{01E6D121-2D5F-46F4-B28E-6AEC6DBB2D59}" type="presParOf" srcId="{D196FC89-01E2-41E8-B1C8-6CF6A159BA86}" destId="{66CF1CF8-7C80-4369-ABBA-638D7B1A520E}" srcOrd="2" destOrd="0" presId="urn:microsoft.com/office/officeart/2005/8/layout/chevron1"/>
    <dgm:cxn modelId="{36BBCB49-413B-43F7-A114-3435A9313B64}" type="presParOf" srcId="{D196FC89-01E2-41E8-B1C8-6CF6A159BA86}" destId="{B76F94C0-5500-4626-9D27-ACA96E77382E}" srcOrd="3" destOrd="0" presId="urn:microsoft.com/office/officeart/2005/8/layout/chevron1"/>
    <dgm:cxn modelId="{E839F191-AF10-4F9E-BAAF-31E2576ECA17}" type="presParOf" srcId="{D196FC89-01E2-41E8-B1C8-6CF6A159BA86}" destId="{C5351AF6-2095-4D1A-80E9-5449A8F1C630}" srcOrd="4" destOrd="0" presId="urn:microsoft.com/office/officeart/2005/8/layout/chevron1"/>
    <dgm:cxn modelId="{80660CED-9B7E-4954-A678-3B4DF090ABCE}" type="presParOf" srcId="{D196FC89-01E2-41E8-B1C8-6CF6A159BA86}" destId="{51BEA7D5-6AA7-4A96-83E0-04F9B7BABCFE}" srcOrd="5" destOrd="0" presId="urn:microsoft.com/office/officeart/2005/8/layout/chevron1"/>
    <dgm:cxn modelId="{447BA466-F0AE-41D7-B12C-6912D62884A0}" type="presParOf" srcId="{D196FC89-01E2-41E8-B1C8-6CF6A159BA86}" destId="{160F9ADE-2385-4D81-8055-D200370C288E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7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6"/>
      <dgm:spPr/>
    </dgm:pt>
    <dgm:pt modelId="{F6724BF6-D72D-49EE-ABE1-E0DDD34BB6A6}" type="pres">
      <dgm:prSet presAssocID="{BBBC95EA-5E00-4700-A9DB-AB8B3103F42B}" presName="connectorText" presStyleLbl="sibTrans1D1" presStyleIdx="0" presStyleCnt="6"/>
      <dgm:spPr/>
    </dgm:pt>
    <dgm:pt modelId="{2B707088-4B6E-4103-A4AF-2C0AEC35D110}" type="pres">
      <dgm:prSet presAssocID="{E4EE2E57-C5BF-46DF-9262-7EAE28261C99}" presName="node" presStyleLbl="node1" presStyleIdx="1" presStyleCnt="7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6"/>
      <dgm:spPr/>
    </dgm:pt>
    <dgm:pt modelId="{677A256C-5C41-4F92-B647-3D353A27885A}" type="pres">
      <dgm:prSet presAssocID="{5B779A0E-E296-4F00-AABE-AA06F088F4DD}" presName="connectorText" presStyleLbl="sibTrans1D1" presStyleIdx="1" presStyleCnt="6"/>
      <dgm:spPr/>
    </dgm:pt>
    <dgm:pt modelId="{2562C205-DAEC-45CF-8D4C-CCB654F27FE4}" type="pres">
      <dgm:prSet presAssocID="{76A20E6C-0411-4242-AA1C-BFF6973BF64B}" presName="node" presStyleLbl="node1" presStyleIdx="2" presStyleCnt="7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6"/>
      <dgm:spPr/>
    </dgm:pt>
    <dgm:pt modelId="{CD09C298-50D9-48F4-B9EF-7782703FBE6F}" type="pres">
      <dgm:prSet presAssocID="{37F4EAD7-651A-4D5D-9A35-267500A6F662}" presName="connectorText" presStyleLbl="sibTrans1D1" presStyleIdx="2" presStyleCnt="6"/>
      <dgm:spPr/>
    </dgm:pt>
    <dgm:pt modelId="{4C0A4D9A-E8F5-4053-B06E-E0FFF243D4DC}" type="pres">
      <dgm:prSet presAssocID="{E3E50903-9BE6-4594-89F8-43C3EDDA4A11}" presName="node" presStyleLbl="node1" presStyleIdx="3" presStyleCnt="7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3" presStyleCnt="6"/>
      <dgm:spPr/>
    </dgm:pt>
    <dgm:pt modelId="{DA7A25F5-2C34-475D-A5A9-FC9C244FE147}" type="pres">
      <dgm:prSet presAssocID="{3D6D500F-056A-4A39-B46D-5D107F2D89BC}" presName="connectorText" presStyleLbl="sibTrans1D1" presStyleIdx="3" presStyleCnt="6"/>
      <dgm:spPr/>
    </dgm:pt>
    <dgm:pt modelId="{690A11A5-E4F3-4C4C-8B65-6B4379DB61CB}" type="pres">
      <dgm:prSet presAssocID="{4AD01B0E-579A-40D1-AEEC-9B40879F60B9}" presName="node" presStyleLbl="node1" presStyleIdx="4" presStyleCnt="7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4" presStyleCnt="6"/>
      <dgm:spPr/>
    </dgm:pt>
    <dgm:pt modelId="{A10EBAF8-C8B3-4018-A823-BE09E416ABD2}" type="pres">
      <dgm:prSet presAssocID="{F0B8E7CE-8F01-4059-AA71-2F057A775D7A}" presName="connectorText" presStyleLbl="sibTrans1D1" presStyleIdx="4" presStyleCnt="6"/>
      <dgm:spPr/>
    </dgm:pt>
    <dgm:pt modelId="{B4459496-AF30-4792-AEA9-847883B89327}" type="pres">
      <dgm:prSet presAssocID="{61DF23E2-CF38-4B20-B3BF-0DBEAB6B4989}" presName="node" presStyleLbl="node1" presStyleIdx="5" presStyleCnt="7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5" presStyleCnt="6"/>
      <dgm:spPr/>
    </dgm:pt>
    <dgm:pt modelId="{BC6196DB-0C85-4B75-B2B2-1DACD90FDDCA}" type="pres">
      <dgm:prSet presAssocID="{F49609A8-FFBA-4660-9B04-F494ED69BC45}" presName="connectorText" presStyleLbl="sibTrans1D1" presStyleIdx="5" presStyleCnt="6"/>
      <dgm:spPr/>
    </dgm:pt>
    <dgm:pt modelId="{F9DD0F87-4E5F-4484-9DF5-22B2F1533F42}" type="pres">
      <dgm:prSet presAssocID="{6EF621DB-CB63-4551-BABC-0F546AECBC2A}" presName="node" presStyleLbl="node1" presStyleIdx="6" presStyleCnt="7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5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4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3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6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8E02C39D-8D38-46A0-9212-AC28E5386B0E}" type="presParOf" srcId="{A605D2DE-0E98-4656-8C46-67A9D41FEFBF}" destId="{4C0A4D9A-E8F5-4053-B06E-E0FFF243D4DC}" srcOrd="6" destOrd="0" presId="urn:microsoft.com/office/officeart/2005/8/layout/bProcess3"/>
    <dgm:cxn modelId="{DF10ACEC-F0BE-477F-B1FA-995EC5A73AD0}" type="presParOf" srcId="{A605D2DE-0E98-4656-8C46-67A9D41FEFBF}" destId="{F5764227-3D60-48C8-BA3F-B67239655789}" srcOrd="7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8" destOrd="0" presId="urn:microsoft.com/office/officeart/2005/8/layout/bProcess3"/>
    <dgm:cxn modelId="{20FCA338-F3F4-4B48-A6A9-DAF27659294F}" type="presParOf" srcId="{A605D2DE-0E98-4656-8C46-67A9D41FEFBF}" destId="{B7233CFB-1A2A-4CB8-87BE-A8E704BA741C}" srcOrd="9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0" destOrd="0" presId="urn:microsoft.com/office/officeart/2005/8/layout/bProcess3"/>
    <dgm:cxn modelId="{39B3BC9B-C11F-4CF9-BA3B-382AD8F25A56}" type="presParOf" srcId="{A605D2DE-0E98-4656-8C46-67A9D41FEFBF}" destId="{31AC5E27-525C-48CA-B31D-A7A3FDC49DB8}" srcOrd="11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pPr algn="ctr"/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267523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690A11A5-E4F3-4C4C-8B65-6B4379DB61CB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3118208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4245087" y="2073805"/>
        <a:ext cx="285493" cy="3114"/>
      </dsp:txXfrm>
    </dsp:sp>
    <dsp:sp modelId="{B4459496-AF30-4792-AEA9-847883B89327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5968893" y="1124311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267523" y="2248179"/>
        <a:ext cx="2539251" cy="8124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267523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690A11A5-E4F3-4C4C-8B65-6B4379DB61CB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3118208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4245087" y="2073805"/>
        <a:ext cx="285493" cy="3114"/>
      </dsp:txXfrm>
    </dsp:sp>
    <dsp:sp modelId="{B4459496-AF30-4792-AEA9-847883B89327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5968893" y="1124311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267523" y="2248179"/>
        <a:ext cx="2539251" cy="8124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CA0238-409C-4ECD-AA9A-B7905287177F}">
      <dsp:nvSpPr>
        <dsp:cNvPr id="0" name=""/>
        <dsp:cNvSpPr/>
      </dsp:nvSpPr>
      <dsp:spPr>
        <a:xfrm>
          <a:off x="3770" y="0"/>
          <a:ext cx="2194718" cy="560351"/>
        </a:xfrm>
        <a:prstGeom prst="chevron">
          <a:avLst/>
        </a:prstGeom>
        <a:solidFill>
          <a:schemeClr val="accent1">
            <a:lumMod val="20000"/>
            <a:lumOff val="80000"/>
            <a:alpha val="5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主選單</a:t>
          </a:r>
        </a:p>
      </dsp:txBody>
      <dsp:txXfrm>
        <a:off x="283946" y="0"/>
        <a:ext cx="1634367" cy="560351"/>
      </dsp:txXfrm>
    </dsp:sp>
    <dsp:sp modelId="{66CF1CF8-7C80-4369-ABBA-638D7B1A520E}">
      <dsp:nvSpPr>
        <dsp:cNvPr id="0" name=""/>
        <dsp:cNvSpPr/>
      </dsp:nvSpPr>
      <dsp:spPr>
        <a:xfrm>
          <a:off x="1979017" y="0"/>
          <a:ext cx="2194718" cy="560351"/>
        </a:xfrm>
        <a:prstGeom prst="chevron">
          <a:avLst/>
        </a:prstGeom>
        <a:solidFill>
          <a:schemeClr val="accent1">
            <a:lumMod val="20000"/>
            <a:lumOff val="80000"/>
            <a:alpha val="5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關卡設定</a:t>
          </a:r>
        </a:p>
      </dsp:txBody>
      <dsp:txXfrm>
        <a:off x="2259193" y="0"/>
        <a:ext cx="1634367" cy="560351"/>
      </dsp:txXfrm>
    </dsp:sp>
    <dsp:sp modelId="{C5351AF6-2095-4D1A-80E9-5449A8F1C630}">
      <dsp:nvSpPr>
        <dsp:cNvPr id="0" name=""/>
        <dsp:cNvSpPr/>
      </dsp:nvSpPr>
      <dsp:spPr>
        <a:xfrm>
          <a:off x="3954264" y="0"/>
          <a:ext cx="2194718" cy="560351"/>
        </a:xfrm>
        <a:prstGeom prst="chevron">
          <a:avLst/>
        </a:prstGeom>
        <a:solidFill>
          <a:schemeClr val="accent1">
            <a:lumMod val="20000"/>
            <a:lumOff val="80000"/>
            <a:alpha val="5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戰鬥場景</a:t>
          </a:r>
        </a:p>
      </dsp:txBody>
      <dsp:txXfrm>
        <a:off x="4234440" y="0"/>
        <a:ext cx="1634367" cy="560351"/>
      </dsp:txXfrm>
    </dsp:sp>
    <dsp:sp modelId="{160F9ADE-2385-4D81-8055-D200370C288E}">
      <dsp:nvSpPr>
        <dsp:cNvPr id="0" name=""/>
        <dsp:cNvSpPr/>
      </dsp:nvSpPr>
      <dsp:spPr>
        <a:xfrm>
          <a:off x="5929510" y="0"/>
          <a:ext cx="2194718" cy="560351"/>
        </a:xfrm>
        <a:prstGeom prst="chevron">
          <a:avLst/>
        </a:prstGeom>
        <a:solidFill>
          <a:schemeClr val="accent1">
            <a:lumMod val="20000"/>
            <a:lumOff val="80000"/>
            <a:alpha val="5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對戰結束</a:t>
          </a:r>
        </a:p>
      </dsp:txBody>
      <dsp:txXfrm>
        <a:off x="6209686" y="0"/>
        <a:ext cx="1634367" cy="56035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267523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690A11A5-E4F3-4C4C-8B65-6B4379DB61CB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3118208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4245087" y="2073805"/>
        <a:ext cx="285493" cy="3114"/>
      </dsp:txXfrm>
    </dsp:sp>
    <dsp:sp modelId="{B4459496-AF30-4792-AEA9-847883B89327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5968893" y="1124311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267523" y="2248179"/>
        <a:ext cx="2539251" cy="8124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6F27EF6-A4C3-4669-A4C6-66F150F98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B7677D8-B847-4E3B-9D0B-6AA91601F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99FB3CA-60D3-4D17-9BDC-52B7715AFB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704A9EF-0CEA-46AC-9C89-54E6C2DAE7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3988D71-9B72-413C-BBC3-F356177AA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95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00E17-DEDC-451A-9294-66AD622F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C8B406D-9037-4903-B907-2491830CA6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EBB47B0-8A74-409F-9B44-2B0410E0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CD98B6-7183-43D6-AF6C-14A37DD2F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96B22B-58B1-4479-A87E-6FA4DEEBA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46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7937BD6-960D-4C00-8D73-A48B55E216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6140EAF-7C49-4982-9DA4-CDFA1AE55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20863A-BD49-4E3F-9394-42E6854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BE8E80A-E0C0-4453-98C7-373251DEA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BEA1ED-7D34-4B9F-B4D4-82B8F821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5052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8F47E45D-1358-4725-B475-089B5C26C25C}"/>
              </a:ext>
            </a:extLst>
          </p:cNvPr>
          <p:cNvSpPr/>
          <p:nvPr userDrawn="1"/>
        </p:nvSpPr>
        <p:spPr>
          <a:xfrm>
            <a:off x="0" y="-3867"/>
            <a:ext cx="12192000" cy="686186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302A21-90BC-4F62-8B0D-DAC3CB651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F95E6D-BA80-46D5-922F-1A2C8F18B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8BD16E4-0247-4310-A842-487EC59D3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A08AD3-96CF-4280-A9F1-D4C8728F8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BE403E-F107-4DEF-8C8E-EC1D91C34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29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D7C13D-7DCD-4E17-AAE6-643DAA78E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2F127E-EA6B-4828-A2CA-C031496C0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FE4B55-9C72-4F9F-85B2-A02829BAD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629556-7B91-4E02-AFC7-5E747482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6B0BD7D-5BDA-4E60-ABAF-DF2E4B6C4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106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5B2FFC-2801-4852-A981-947F04F94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B78210-1BB2-4883-BDAA-29B3AA51AC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A0C0C8A-A18E-4DE4-B20D-AD6E7C2BA8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DD875EC-A7D6-4984-9A1E-558BA089F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1C31D57-2BC1-486B-B07C-C953C3667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9973578-848A-49A9-996C-A5C78CD09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0578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D29DCF-4FEC-41E3-B24D-614128C36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81C8B0-3193-4C36-9FC2-585F679A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A89B17-985C-4D5A-9951-C32EE05126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84E7695-5204-4BBE-92BF-A67EA774E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CC90A78-12F6-4532-A5C7-C29F2983CB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013A4BF-E73F-421D-804E-37630BA50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8FB54FE-3CF7-499E-8A6E-0FAFE6BF1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0B91706-2689-4BA2-A388-10C19E334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7273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8E492B-F504-4478-8FE6-1330D02F6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E5E8EED-296E-4E79-AD70-B337840EE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E016598-8596-4B6B-A9D8-044F7D197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62BD30B-0516-41E3-B93D-E7BE1DBA2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1370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A248FE4-F5C0-4BE1-B891-B28815832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324D20F-0773-462E-ADC5-17A729DA2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9E03467-5A70-45F4-A2BE-C209DA826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34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7EDDFC-B927-427E-B3E5-5BA40E932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F00613-215F-4E9D-AFC2-EE58EA263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4A6E113-A34C-4E28-B467-B9F82B633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2E74343-CA25-4A74-A920-BB504769F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1EC0A2D-A924-4487-8462-D48C56537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0BB00CC-7B73-4605-991A-455100B23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555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C379F7-F323-4A83-A783-C201D6792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7C97DB2-E8A7-4D89-B2FC-C3DC0AE56D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E32A8CC-1E57-44C2-93AB-219E04CE75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5E4B503-93BE-416F-A63B-DA104B982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1652DDB-2FC0-49B7-BE4D-B87D8A01E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465B6E1-6347-44E6-B55F-5095919D6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3187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5B364F9-84AE-4890-9233-4D1B91F8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D280B3A-705C-49A2-87F5-CE70AB400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9A7B34-7DFC-4EC8-9955-F6DD4FB1D0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A7A6E-587F-4F27-A56D-E76433EC3947}" type="datetimeFigureOut">
              <a:rPr lang="zh-TW" altLang="en-US" smtClean="0"/>
              <a:t>2022/10/7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D703687-1643-4781-8490-DCA281AE70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0752F1-77CB-4881-9CF8-321B9D4AC8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0244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6.xml"/><Relationship Id="rId3" Type="http://schemas.microsoft.com/office/2007/relationships/hdphoto" Target="../media/hdphoto1.wdp"/><Relationship Id="rId7" Type="http://schemas.openxmlformats.org/officeDocument/2006/relationships/diagramLayout" Target="../diagrams/layout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6.xml"/><Relationship Id="rId5" Type="http://schemas.microsoft.com/office/2007/relationships/hdphoto" Target="../media/hdphoto2.wdp"/><Relationship Id="rId10" Type="http://schemas.microsoft.com/office/2007/relationships/diagramDrawing" Target="../diagrams/drawing6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6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chart" Target="../charts/char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chart" Target="../charts/chart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chart" Target="../charts/chart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microsoft.com/office/2007/relationships/hdphoto" Target="../media/hdphoto2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microsoft.com/office/2007/relationships/hdphoto" Target="../media/hdphoto1.wdp"/><Relationship Id="rId7" Type="http://schemas.openxmlformats.org/officeDocument/2006/relationships/diagramLayout" Target="../diagrams/layou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microsoft.com/office/2007/relationships/hdphoto" Target="../media/hdphoto2.wdp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7.xml"/><Relationship Id="rId3" Type="http://schemas.microsoft.com/office/2007/relationships/hdphoto" Target="../media/hdphoto1.wdp"/><Relationship Id="rId7" Type="http://schemas.openxmlformats.org/officeDocument/2006/relationships/diagramLayout" Target="../diagrams/layout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7.xml"/><Relationship Id="rId5" Type="http://schemas.microsoft.com/office/2007/relationships/hdphoto" Target="../media/hdphoto2.wdp"/><Relationship Id="rId10" Type="http://schemas.microsoft.com/office/2007/relationships/diagramDrawing" Target="../diagrams/drawing7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8.xml"/><Relationship Id="rId3" Type="http://schemas.microsoft.com/office/2007/relationships/hdphoto" Target="../media/hdphoto1.wdp"/><Relationship Id="rId7" Type="http://schemas.openxmlformats.org/officeDocument/2006/relationships/diagramLayout" Target="../diagrams/layout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8.xml"/><Relationship Id="rId5" Type="http://schemas.microsoft.com/office/2007/relationships/hdphoto" Target="../media/hdphoto2.wdp"/><Relationship Id="rId10" Type="http://schemas.microsoft.com/office/2007/relationships/diagramDrawing" Target="../diagrams/drawing8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8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hdphoto" Target="../media/hdphoto1.wdp"/><Relationship Id="rId7" Type="http://schemas.openxmlformats.org/officeDocument/2006/relationships/image" Target="../media/image2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31.sv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9.xml"/><Relationship Id="rId3" Type="http://schemas.microsoft.com/office/2007/relationships/hdphoto" Target="../media/hdphoto1.wdp"/><Relationship Id="rId7" Type="http://schemas.openxmlformats.org/officeDocument/2006/relationships/diagramLayout" Target="../diagrams/layout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9.xml"/><Relationship Id="rId5" Type="http://schemas.microsoft.com/office/2007/relationships/hdphoto" Target="../media/hdphoto2.wdp"/><Relationship Id="rId10" Type="http://schemas.microsoft.com/office/2007/relationships/diagramDrawing" Target="../diagrams/drawing9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&#31532;&#21313;&#19971;&#32068;%20Demo.mp4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microsoft.com/office/2007/relationships/hdphoto" Target="../media/hdphoto1.wdp"/><Relationship Id="rId7" Type="http://schemas.openxmlformats.org/officeDocument/2006/relationships/diagramLayout" Target="../diagrams/layou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microsoft.com/office/2007/relationships/hdphoto" Target="../media/hdphoto2.wdp"/><Relationship Id="rId10" Type="http://schemas.microsoft.com/office/2007/relationships/diagramDrawing" Target="../diagrams/drawing2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microsoft.com/office/2007/relationships/hdphoto" Target="../media/hdphoto1.wdp"/><Relationship Id="rId7" Type="http://schemas.openxmlformats.org/officeDocument/2006/relationships/diagramLayout" Target="../diagrams/layout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3.xml"/><Relationship Id="rId5" Type="http://schemas.microsoft.com/office/2007/relationships/hdphoto" Target="../media/hdphoto2.wdp"/><Relationship Id="rId10" Type="http://schemas.microsoft.com/office/2007/relationships/diagramDrawing" Target="../diagrams/drawing3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3" Type="http://schemas.microsoft.com/office/2007/relationships/hdphoto" Target="../media/hdphoto1.wdp"/><Relationship Id="rId7" Type="http://schemas.openxmlformats.org/officeDocument/2006/relationships/diagramLayout" Target="../diagrams/layout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4.xml"/><Relationship Id="rId5" Type="http://schemas.microsoft.com/office/2007/relationships/hdphoto" Target="../media/hdphoto2.wdp"/><Relationship Id="rId10" Type="http://schemas.microsoft.com/office/2007/relationships/diagramDrawing" Target="../diagrams/drawing4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5.xml"/><Relationship Id="rId3" Type="http://schemas.microsoft.com/office/2007/relationships/hdphoto" Target="../media/hdphoto1.wdp"/><Relationship Id="rId7" Type="http://schemas.openxmlformats.org/officeDocument/2006/relationships/diagramLayout" Target="../diagrams/layout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5.xml"/><Relationship Id="rId5" Type="http://schemas.microsoft.com/office/2007/relationships/hdphoto" Target="../media/hdphoto2.wdp"/><Relationship Id="rId10" Type="http://schemas.microsoft.com/office/2007/relationships/diagramDrawing" Target="../diagrams/drawing5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-6172407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-7778700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-9433967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-11681699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矩形 100">
            <a:extLst>
              <a:ext uri="{FF2B5EF4-FFF2-40B4-BE49-F238E27FC236}">
                <a16:creationId xmlns:a16="http://schemas.microsoft.com/office/drawing/2014/main" id="{4BA10B41-70CA-4FE2-BF45-72409F90CB1B}"/>
              </a:ext>
            </a:extLst>
          </p:cNvPr>
          <p:cNvSpPr/>
          <p:nvPr/>
        </p:nvSpPr>
        <p:spPr>
          <a:xfrm>
            <a:off x="-17032" y="2439855"/>
            <a:ext cx="8570348" cy="2026192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 </a:t>
            </a:r>
            <a:endParaRPr lang="zh-TW" altLang="en-US" dirty="0"/>
          </a:p>
        </p:txBody>
      </p: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21" name="接點: 肘形 20">
            <a:extLst>
              <a:ext uri="{FF2B5EF4-FFF2-40B4-BE49-F238E27FC236}">
                <a16:creationId xmlns:a16="http://schemas.microsoft.com/office/drawing/2014/main" id="{A31B72E8-FC6A-42EC-94A1-240C233D8A1E}"/>
              </a:ext>
            </a:extLst>
          </p:cNvPr>
          <p:cNvCxnSpPr>
            <a:cxnSpLocks/>
          </p:cNvCxnSpPr>
          <p:nvPr/>
        </p:nvCxnSpPr>
        <p:spPr>
          <a:xfrm>
            <a:off x="7036067" y="4593112"/>
            <a:ext cx="4860758" cy="937872"/>
          </a:xfrm>
          <a:prstGeom prst="bentConnector3">
            <a:avLst>
              <a:gd name="adj1" fmla="val 77723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49F967E7-F128-4331-84EF-701476EFA1EA}"/>
              </a:ext>
            </a:extLst>
          </p:cNvPr>
          <p:cNvCxnSpPr>
            <a:cxnSpLocks/>
          </p:cNvCxnSpPr>
          <p:nvPr/>
        </p:nvCxnSpPr>
        <p:spPr>
          <a:xfrm flipV="1">
            <a:off x="4177364" y="4783758"/>
            <a:ext cx="7507705" cy="1492823"/>
          </a:xfrm>
          <a:prstGeom prst="bentConnector3">
            <a:avLst>
              <a:gd name="adj1" fmla="val 83718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接點: 肘形 22">
            <a:extLst>
              <a:ext uri="{FF2B5EF4-FFF2-40B4-BE49-F238E27FC236}">
                <a16:creationId xmlns:a16="http://schemas.microsoft.com/office/drawing/2014/main" id="{AC349ACF-6DED-4200-B074-637D6A49E5F7}"/>
              </a:ext>
            </a:extLst>
          </p:cNvPr>
          <p:cNvCxnSpPr>
            <a:cxnSpLocks/>
          </p:cNvCxnSpPr>
          <p:nvPr/>
        </p:nvCxnSpPr>
        <p:spPr>
          <a:xfrm flipV="1">
            <a:off x="8610600" y="5151834"/>
            <a:ext cx="2573956" cy="374292"/>
          </a:xfrm>
          <a:prstGeom prst="bentConnector3">
            <a:avLst>
              <a:gd name="adj1" fmla="val 60471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接點: 肘形 23">
            <a:extLst>
              <a:ext uri="{FF2B5EF4-FFF2-40B4-BE49-F238E27FC236}">
                <a16:creationId xmlns:a16="http://schemas.microsoft.com/office/drawing/2014/main" id="{6D803BBB-407C-4441-A7D3-F717213F8F97}"/>
              </a:ext>
            </a:extLst>
          </p:cNvPr>
          <p:cNvCxnSpPr>
            <a:cxnSpLocks/>
          </p:cNvCxnSpPr>
          <p:nvPr/>
        </p:nvCxnSpPr>
        <p:spPr>
          <a:xfrm rot="16200000" flipH="1">
            <a:off x="6974695" y="3414796"/>
            <a:ext cx="6758002" cy="852441"/>
          </a:xfrm>
          <a:prstGeom prst="bentConnector3">
            <a:avLst>
              <a:gd name="adj1" fmla="val 80907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9" name="文字方塊 98">
            <a:extLst>
              <a:ext uri="{FF2B5EF4-FFF2-40B4-BE49-F238E27FC236}">
                <a16:creationId xmlns:a16="http://schemas.microsoft.com/office/drawing/2014/main" id="{A75C33DC-0C35-45B6-B1A9-EAD6CD2AA0DE}"/>
              </a:ext>
            </a:extLst>
          </p:cNvPr>
          <p:cNvSpPr txBox="1"/>
          <p:nvPr/>
        </p:nvSpPr>
        <p:spPr>
          <a:xfrm>
            <a:off x="7098725" y="2919739"/>
            <a:ext cx="275825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楊昌龍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楊志騰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陳星佑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侯勝勳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指導老師：陳俊瑋</a:t>
            </a:r>
          </a:p>
          <a:p>
            <a:pPr algn="r"/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9" name="圖片 28" descr="一張含有 文字, 白板 的圖片&#10;&#10;自動產生的描述">
            <a:extLst>
              <a:ext uri="{FF2B5EF4-FFF2-40B4-BE49-F238E27FC236}">
                <a16:creationId xmlns:a16="http://schemas.microsoft.com/office/drawing/2014/main" id="{A1EFBE3E-2666-4408-B5EF-FB066BBF8B2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989" t="24706" r="16067" b="33703"/>
          <a:stretch/>
        </p:blipFill>
        <p:spPr>
          <a:xfrm>
            <a:off x="2074798" y="2531643"/>
            <a:ext cx="5442934" cy="182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149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C2794CCE-9CBA-4436-8E2E-881E1256C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094326" y="1906144"/>
            <a:ext cx="4251691" cy="2396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E98257E9-D348-4AD3-8185-F2DE1F961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284321" y="4115894"/>
            <a:ext cx="4338247" cy="2369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場景設計</a:t>
            </a:r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7868672A-6E04-49F2-B011-533A824D8D57}"/>
              </a:ext>
            </a:extLst>
          </p:cNvPr>
          <p:cNvSpPr txBox="1"/>
          <p:nvPr/>
        </p:nvSpPr>
        <p:spPr>
          <a:xfrm>
            <a:off x="1444107" y="3732839"/>
            <a:ext cx="355708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訓練場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歐式建築元素融合未來科技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表現出別有現實世界的風情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為發光材質製作特殊渲染</a:t>
            </a:r>
          </a:p>
        </p:txBody>
      </p:sp>
    </p:spTree>
    <p:extLst>
      <p:ext uri="{BB962C8B-B14F-4D97-AF65-F5344CB8AC3E}">
        <p14:creationId xmlns:p14="http://schemas.microsoft.com/office/powerpoint/2010/main" val="426049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139" y="1676784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60E3B614-B61A-4ACD-8C2E-D53BFDB8F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01717" y="3991236"/>
            <a:ext cx="4337213" cy="256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C2794CCE-9CBA-4436-8E2E-881E1256C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84255" y="1986940"/>
            <a:ext cx="4100552" cy="2301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場景設計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23D2A9B7-3EEF-48BE-AA80-7B993040E484}"/>
              </a:ext>
            </a:extLst>
          </p:cNvPr>
          <p:cNvSpPr txBox="1"/>
          <p:nvPr/>
        </p:nvSpPr>
        <p:spPr>
          <a:xfrm>
            <a:off x="1444107" y="3732839"/>
            <a:ext cx="355708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訓練場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歐式建築元素融合未來科技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表現出別有現實世界的風情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為發光材質製作特殊渲染</a:t>
            </a:r>
          </a:p>
        </p:txBody>
      </p:sp>
    </p:spTree>
    <p:extLst>
      <p:ext uri="{BB962C8B-B14F-4D97-AF65-F5344CB8AC3E}">
        <p14:creationId xmlns:p14="http://schemas.microsoft.com/office/powerpoint/2010/main" val="42330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1422165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64BC0B15-A46D-409E-A8D5-8A42785B9D8B}"/>
              </a:ext>
            </a:extLst>
          </p:cNvPr>
          <p:cNvSpPr/>
          <p:nvPr/>
        </p:nvSpPr>
        <p:spPr>
          <a:xfrm>
            <a:off x="4815450" y="3154250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86336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群組 53">
            <a:extLst>
              <a:ext uri="{FF2B5EF4-FFF2-40B4-BE49-F238E27FC236}">
                <a16:creationId xmlns:a16="http://schemas.microsoft.com/office/drawing/2014/main" id="{B2E58119-3E7A-4BBF-9802-494C7F264461}"/>
              </a:ext>
            </a:extLst>
          </p:cNvPr>
          <p:cNvGrpSpPr/>
          <p:nvPr/>
        </p:nvGrpSpPr>
        <p:grpSpPr>
          <a:xfrm>
            <a:off x="-49374869" y="-39805691"/>
            <a:ext cx="111743842" cy="46663691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58" name="矩形: 剪去同側角落 57">
              <a:extLst>
                <a:ext uri="{FF2B5EF4-FFF2-40B4-BE49-F238E27FC236}">
                  <a16:creationId xmlns:a16="http://schemas.microsoft.com/office/drawing/2014/main" id="{F2889222-10EB-4D82-B604-3D15434ED2D0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: 剪去同側角落 65">
              <a:extLst>
                <a:ext uri="{FF2B5EF4-FFF2-40B4-BE49-F238E27FC236}">
                  <a16:creationId xmlns:a16="http://schemas.microsoft.com/office/drawing/2014/main" id="{FA7D9201-C108-4AE7-9B0D-DFE393E370FD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: 剪去同側角落 67">
              <a:extLst>
                <a:ext uri="{FF2B5EF4-FFF2-40B4-BE49-F238E27FC236}">
                  <a16:creationId xmlns:a16="http://schemas.microsoft.com/office/drawing/2014/main" id="{3BCBDFBC-C6F8-4CE6-B002-F3D5DAE41AFC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: 剪去同側角落 68">
              <a:extLst>
                <a:ext uri="{FF2B5EF4-FFF2-40B4-BE49-F238E27FC236}">
                  <a16:creationId xmlns:a16="http://schemas.microsoft.com/office/drawing/2014/main" id="{B94366BE-3813-4D39-9F6B-5EB8EB3B3782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" name="矩形: 剪去同側角落 75">
              <a:extLst>
                <a:ext uri="{FF2B5EF4-FFF2-40B4-BE49-F238E27FC236}">
                  <a16:creationId xmlns:a16="http://schemas.microsoft.com/office/drawing/2014/main" id="{32597D05-9A48-4749-AF89-FD234638E83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: 剪去同側角落 84">
              <a:extLst>
                <a:ext uri="{FF2B5EF4-FFF2-40B4-BE49-F238E27FC236}">
                  <a16:creationId xmlns:a16="http://schemas.microsoft.com/office/drawing/2014/main" id="{541B7A92-CCD6-40AA-9CA6-E778E3996915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D9271766-D5D4-4B09-9888-063FF8613438}"/>
              </a:ext>
            </a:extLst>
          </p:cNvPr>
          <p:cNvGrpSpPr/>
          <p:nvPr/>
        </p:nvGrpSpPr>
        <p:grpSpPr>
          <a:xfrm>
            <a:off x="-50192641" y="-45476477"/>
            <a:ext cx="112510949" cy="52338338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88" name="矩形: 剪去同側角落 87">
              <a:extLst>
                <a:ext uri="{FF2B5EF4-FFF2-40B4-BE49-F238E27FC236}">
                  <a16:creationId xmlns:a16="http://schemas.microsoft.com/office/drawing/2014/main" id="{135504AA-6186-4D4E-BAC3-08053DD7109F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矩形: 剪去同側角落 88">
              <a:extLst>
                <a:ext uri="{FF2B5EF4-FFF2-40B4-BE49-F238E27FC236}">
                  <a16:creationId xmlns:a16="http://schemas.microsoft.com/office/drawing/2014/main" id="{691677C6-F1A2-40A0-8BBA-23B1E90B37A0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矩形: 剪去同側角落 89">
              <a:extLst>
                <a:ext uri="{FF2B5EF4-FFF2-40B4-BE49-F238E27FC236}">
                  <a16:creationId xmlns:a16="http://schemas.microsoft.com/office/drawing/2014/main" id="{11205E69-5A7A-4319-9809-A9300C60D989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矩形: 剪去同側角落 90">
              <a:extLst>
                <a:ext uri="{FF2B5EF4-FFF2-40B4-BE49-F238E27FC236}">
                  <a16:creationId xmlns:a16="http://schemas.microsoft.com/office/drawing/2014/main" id="{D8027FF9-0E29-4545-AC4F-14B1727FF809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矩形: 剪去同側角落 91">
              <a:extLst>
                <a:ext uri="{FF2B5EF4-FFF2-40B4-BE49-F238E27FC236}">
                  <a16:creationId xmlns:a16="http://schemas.microsoft.com/office/drawing/2014/main" id="{40ABD0B8-E542-4C97-8D7A-16E61A95C5EB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矩形: 剪去同側角落 92">
              <a:extLst>
                <a:ext uri="{FF2B5EF4-FFF2-40B4-BE49-F238E27FC236}">
                  <a16:creationId xmlns:a16="http://schemas.microsoft.com/office/drawing/2014/main" id="{FB5D691A-A974-4808-8905-28918D4B7F7E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矩形: 剪去同側角落 93">
              <a:extLst>
                <a:ext uri="{FF2B5EF4-FFF2-40B4-BE49-F238E27FC236}">
                  <a16:creationId xmlns:a16="http://schemas.microsoft.com/office/drawing/2014/main" id="{DC5F98CF-4945-408A-B539-4839C791D9A8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E580646B-6B2E-4DD0-8FAB-FD52A090A924}"/>
              </a:ext>
            </a:extLst>
          </p:cNvPr>
          <p:cNvGrpSpPr/>
          <p:nvPr/>
        </p:nvGrpSpPr>
        <p:grpSpPr>
          <a:xfrm>
            <a:off x="-50209473" y="-39794656"/>
            <a:ext cx="131371338" cy="46663691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96" name="矩形: 剪去同側角落 95">
              <a:extLst>
                <a:ext uri="{FF2B5EF4-FFF2-40B4-BE49-F238E27FC236}">
                  <a16:creationId xmlns:a16="http://schemas.microsoft.com/office/drawing/2014/main" id="{A8D3B16F-E79F-4AEA-8C0F-619F2CC75746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: 剪去同側角落 96">
              <a:extLst>
                <a:ext uri="{FF2B5EF4-FFF2-40B4-BE49-F238E27FC236}">
                  <a16:creationId xmlns:a16="http://schemas.microsoft.com/office/drawing/2014/main" id="{2B65C899-FB33-429F-958F-329E5305B895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: 剪去同側角落 97">
              <a:extLst>
                <a:ext uri="{FF2B5EF4-FFF2-40B4-BE49-F238E27FC236}">
                  <a16:creationId xmlns:a16="http://schemas.microsoft.com/office/drawing/2014/main" id="{9464631E-46C8-4B1B-9FC5-B242098B6B1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矩形: 剪去同側角落 98">
              <a:extLst>
                <a:ext uri="{FF2B5EF4-FFF2-40B4-BE49-F238E27FC236}">
                  <a16:creationId xmlns:a16="http://schemas.microsoft.com/office/drawing/2014/main" id="{29C307D0-7AEA-407B-8076-AFB7FBE8E3E5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矩形: 剪去同側角落 99">
              <a:extLst>
                <a:ext uri="{FF2B5EF4-FFF2-40B4-BE49-F238E27FC236}">
                  <a16:creationId xmlns:a16="http://schemas.microsoft.com/office/drawing/2014/main" id="{4EEC993A-F380-4340-88FE-4E85DB27E554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矩形: 剪去同側角落 100">
              <a:extLst>
                <a:ext uri="{FF2B5EF4-FFF2-40B4-BE49-F238E27FC236}">
                  <a16:creationId xmlns:a16="http://schemas.microsoft.com/office/drawing/2014/main" id="{F8A5E853-BB59-409A-9363-D015D38B6066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矩形: 剪去同側角落 101">
              <a:extLst>
                <a:ext uri="{FF2B5EF4-FFF2-40B4-BE49-F238E27FC236}">
                  <a16:creationId xmlns:a16="http://schemas.microsoft.com/office/drawing/2014/main" id="{3D55B127-8631-4338-BBD5-E6ED89857F95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" name="矩形: 剪去同側角落 102">
              <a:extLst>
                <a:ext uri="{FF2B5EF4-FFF2-40B4-BE49-F238E27FC236}">
                  <a16:creationId xmlns:a16="http://schemas.microsoft.com/office/drawing/2014/main" id="{353483E5-3606-408A-A753-F02585904185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矩形: 剪去同側角落 103">
              <a:extLst>
                <a:ext uri="{FF2B5EF4-FFF2-40B4-BE49-F238E27FC236}">
                  <a16:creationId xmlns:a16="http://schemas.microsoft.com/office/drawing/2014/main" id="{FDDB91C6-70CF-45D0-ACC5-0E8891211777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8294E4E8-7F60-4104-87A8-955057500185}"/>
              </a:ext>
            </a:extLst>
          </p:cNvPr>
          <p:cNvGrpSpPr/>
          <p:nvPr/>
        </p:nvGrpSpPr>
        <p:grpSpPr>
          <a:xfrm>
            <a:off x="-50209474" y="-6270211"/>
            <a:ext cx="158114591" cy="13139403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06" name="矩形: 剪去同側角落 105">
              <a:extLst>
                <a:ext uri="{FF2B5EF4-FFF2-40B4-BE49-F238E27FC236}">
                  <a16:creationId xmlns:a16="http://schemas.microsoft.com/office/drawing/2014/main" id="{0D438F10-DAFA-4C9A-B92A-A97075F97D24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" name="矩形: 剪去同側角落 106">
              <a:extLst>
                <a:ext uri="{FF2B5EF4-FFF2-40B4-BE49-F238E27FC236}">
                  <a16:creationId xmlns:a16="http://schemas.microsoft.com/office/drawing/2014/main" id="{6AFB53B5-3B96-41E1-8AC5-B9D63F6062AE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" name="矩形: 剪去同側角落 107">
              <a:extLst>
                <a:ext uri="{FF2B5EF4-FFF2-40B4-BE49-F238E27FC236}">
                  <a16:creationId xmlns:a16="http://schemas.microsoft.com/office/drawing/2014/main" id="{2A3DAA8D-DCA5-4146-B7FB-1D44F560FACE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矩形: 剪去同側角落 108">
              <a:extLst>
                <a:ext uri="{FF2B5EF4-FFF2-40B4-BE49-F238E27FC236}">
                  <a16:creationId xmlns:a16="http://schemas.microsoft.com/office/drawing/2014/main" id="{CE73945B-AE42-45BD-9286-9F5CF66AEFF6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" name="矩形: 剪去同側角落 109">
              <a:extLst>
                <a:ext uri="{FF2B5EF4-FFF2-40B4-BE49-F238E27FC236}">
                  <a16:creationId xmlns:a16="http://schemas.microsoft.com/office/drawing/2014/main" id="{FAB9813F-D155-4822-99B3-5DF183A81D19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" name="矩形: 剪去同側角落 110">
              <a:extLst>
                <a:ext uri="{FF2B5EF4-FFF2-40B4-BE49-F238E27FC236}">
                  <a16:creationId xmlns:a16="http://schemas.microsoft.com/office/drawing/2014/main" id="{7ACB5AEC-4D90-4D64-80BE-CC123D15C889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" name="矩形: 剪去同側角落 111">
              <a:extLst>
                <a:ext uri="{FF2B5EF4-FFF2-40B4-BE49-F238E27FC236}">
                  <a16:creationId xmlns:a16="http://schemas.microsoft.com/office/drawing/2014/main" id="{2A907387-F0BB-4902-9DDD-38506B61F6D0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矩形: 剪去同側角落 112">
              <a:extLst>
                <a:ext uri="{FF2B5EF4-FFF2-40B4-BE49-F238E27FC236}">
                  <a16:creationId xmlns:a16="http://schemas.microsoft.com/office/drawing/2014/main" id="{3582CD94-DC31-453F-8744-A33F1506ADBE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" name="矩形: 剪去同側角落 113">
              <a:extLst>
                <a:ext uri="{FF2B5EF4-FFF2-40B4-BE49-F238E27FC236}">
                  <a16:creationId xmlns:a16="http://schemas.microsoft.com/office/drawing/2014/main" id="{087B9A29-5F1A-4C5D-AC06-3E88A000DFB2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62" name="矩形: 圓角化同側角落 1">
            <a:extLst>
              <a:ext uri="{FF2B5EF4-FFF2-40B4-BE49-F238E27FC236}">
                <a16:creationId xmlns:a16="http://schemas.microsoft.com/office/drawing/2014/main" id="{0842A296-B5F7-4ACC-ADE3-E9887A9AC27B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E9732FC2-39D5-4B6D-9748-7F7C33D20E84}"/>
              </a:ext>
            </a:extLst>
          </p:cNvPr>
          <p:cNvSpPr txBox="1"/>
          <p:nvPr/>
        </p:nvSpPr>
        <p:spPr>
          <a:xfrm>
            <a:off x="1444108" y="2119583"/>
            <a:ext cx="3185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角色設定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圖片 8">
            <a:extLst>
              <a:ext uri="{FF2B5EF4-FFF2-40B4-BE49-F238E27FC236}">
                <a16:creationId xmlns:a16="http://schemas.microsoft.com/office/drawing/2014/main" id="{B802C7DB-E06E-479B-BFA3-1365511235E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11919" y="2414738"/>
            <a:ext cx="2984347" cy="4462086"/>
          </a:xfrm>
          <a:prstGeom prst="rect">
            <a:avLst/>
          </a:prstGeom>
        </p:spPr>
      </p:pic>
      <p:sp>
        <p:nvSpPr>
          <p:cNvPr id="61" name="文字方塊 60">
            <a:extLst>
              <a:ext uri="{FF2B5EF4-FFF2-40B4-BE49-F238E27FC236}">
                <a16:creationId xmlns:a16="http://schemas.microsoft.com/office/drawing/2014/main" id="{4BDC2F06-749E-497C-90F2-487D985AD6CC}"/>
              </a:ext>
            </a:extLst>
          </p:cNvPr>
          <p:cNvSpPr txBox="1"/>
          <p:nvPr/>
        </p:nvSpPr>
        <p:spPr>
          <a:xfrm>
            <a:off x="1443535" y="2642761"/>
            <a:ext cx="3185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Creno</a:t>
            </a:r>
            <a:endParaRPr lang="en-US" altLang="zh-TW" sz="2400" dirty="0">
              <a:solidFill>
                <a:schemeClr val="tx1">
                  <a:lumMod val="65000"/>
                  <a:lumOff val="35000"/>
                </a:schemeClr>
              </a:solidFill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克蕾諾</a:t>
            </a:r>
            <a:endParaRPr lang="en-US" altLang="zh-TW" sz="2400" dirty="0">
              <a:solidFill>
                <a:schemeClr val="tx1">
                  <a:lumMod val="65000"/>
                  <a:lumOff val="35000"/>
                </a:schemeClr>
              </a:solidFill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1121BCD-51F0-4F44-A5FD-F0D2257C7406}"/>
              </a:ext>
            </a:extLst>
          </p:cNvPr>
          <p:cNvSpPr txBox="1"/>
          <p:nvPr/>
        </p:nvSpPr>
        <p:spPr>
          <a:xfrm>
            <a:off x="4629495" y="2654209"/>
            <a:ext cx="6341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性別／身高／體重：女／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165cm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48kg</a:t>
            </a: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派別／身分：崇尚派／戰鬥先鋒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角色定位：輕巧型角色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使用武器：單手刀銃（銃刃）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血量／氣力值／燃晶消耗率：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25%</a:t>
            </a:r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27CEDC07-E294-4929-8AA3-9B66E6FF3854}"/>
              </a:ext>
            </a:extLst>
          </p:cNvPr>
          <p:cNvSpPr txBox="1"/>
          <p:nvPr/>
        </p:nvSpPr>
        <p:spPr>
          <a:xfrm>
            <a:off x="4629493" y="4289099"/>
            <a:ext cx="58674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致命扳機預設選角，雙親已故，個性沉默固執，兒時經常流浪，因緣拯救一位年幼外星生物夥伴，長時間的共度使其能與夥伴溝通，並透過夥伴的指導熟練燃晶技術。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直至某次被外星生物降臨巡視時撞見，她才得知夥伴是被稱為神的物種，因能夠溝通被放過，但夥伴也被帶走。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之後遇到崇尚派領主，由於她有與眾不同的才能而收留並指導她，很快也成為戰鬥先鋒。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雖然與反抗派及其他第三方組織為敵，但她戰鬥時總是會控制好自己的情緒。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70" name="圖表 69">
            <a:extLst>
              <a:ext uri="{FF2B5EF4-FFF2-40B4-BE49-F238E27FC236}">
                <a16:creationId xmlns:a16="http://schemas.microsoft.com/office/drawing/2014/main" id="{7539B455-C389-4B73-AE32-6DBE56E7D1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8080931"/>
              </p:ext>
            </p:extLst>
          </p:nvPr>
        </p:nvGraphicFramePr>
        <p:xfrm>
          <a:off x="1090570" y="4245275"/>
          <a:ext cx="3533033" cy="2598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83247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3" grpId="0"/>
      <p:bldP spid="67" grpId="0"/>
      <p:bldGraphic spid="70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群組 53">
            <a:extLst>
              <a:ext uri="{FF2B5EF4-FFF2-40B4-BE49-F238E27FC236}">
                <a16:creationId xmlns:a16="http://schemas.microsoft.com/office/drawing/2014/main" id="{B2E58119-3E7A-4BBF-9802-494C7F264461}"/>
              </a:ext>
            </a:extLst>
          </p:cNvPr>
          <p:cNvGrpSpPr/>
          <p:nvPr/>
        </p:nvGrpSpPr>
        <p:grpSpPr>
          <a:xfrm>
            <a:off x="-49374869" y="-39805691"/>
            <a:ext cx="111743842" cy="46663691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58" name="矩形: 剪去同側角落 57">
              <a:extLst>
                <a:ext uri="{FF2B5EF4-FFF2-40B4-BE49-F238E27FC236}">
                  <a16:creationId xmlns:a16="http://schemas.microsoft.com/office/drawing/2014/main" id="{F2889222-10EB-4D82-B604-3D15434ED2D0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: 剪去同側角落 65">
              <a:extLst>
                <a:ext uri="{FF2B5EF4-FFF2-40B4-BE49-F238E27FC236}">
                  <a16:creationId xmlns:a16="http://schemas.microsoft.com/office/drawing/2014/main" id="{FA7D9201-C108-4AE7-9B0D-DFE393E370FD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: 剪去同側角落 67">
              <a:extLst>
                <a:ext uri="{FF2B5EF4-FFF2-40B4-BE49-F238E27FC236}">
                  <a16:creationId xmlns:a16="http://schemas.microsoft.com/office/drawing/2014/main" id="{3BCBDFBC-C6F8-4CE6-B002-F3D5DAE41AFC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: 剪去同側角落 68">
              <a:extLst>
                <a:ext uri="{FF2B5EF4-FFF2-40B4-BE49-F238E27FC236}">
                  <a16:creationId xmlns:a16="http://schemas.microsoft.com/office/drawing/2014/main" id="{B94366BE-3813-4D39-9F6B-5EB8EB3B3782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" name="矩形: 剪去同側角落 75">
              <a:extLst>
                <a:ext uri="{FF2B5EF4-FFF2-40B4-BE49-F238E27FC236}">
                  <a16:creationId xmlns:a16="http://schemas.microsoft.com/office/drawing/2014/main" id="{32597D05-9A48-4749-AF89-FD234638E83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: 剪去同側角落 84">
              <a:extLst>
                <a:ext uri="{FF2B5EF4-FFF2-40B4-BE49-F238E27FC236}">
                  <a16:creationId xmlns:a16="http://schemas.microsoft.com/office/drawing/2014/main" id="{541B7A92-CCD6-40AA-9CA6-E778E3996915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D9271766-D5D4-4B09-9888-063FF8613438}"/>
              </a:ext>
            </a:extLst>
          </p:cNvPr>
          <p:cNvGrpSpPr/>
          <p:nvPr/>
        </p:nvGrpSpPr>
        <p:grpSpPr>
          <a:xfrm>
            <a:off x="-50192641" y="-45476477"/>
            <a:ext cx="112510949" cy="52338338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88" name="矩形: 剪去同側角落 87">
              <a:extLst>
                <a:ext uri="{FF2B5EF4-FFF2-40B4-BE49-F238E27FC236}">
                  <a16:creationId xmlns:a16="http://schemas.microsoft.com/office/drawing/2014/main" id="{135504AA-6186-4D4E-BAC3-08053DD7109F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矩形: 剪去同側角落 88">
              <a:extLst>
                <a:ext uri="{FF2B5EF4-FFF2-40B4-BE49-F238E27FC236}">
                  <a16:creationId xmlns:a16="http://schemas.microsoft.com/office/drawing/2014/main" id="{691677C6-F1A2-40A0-8BBA-23B1E90B37A0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矩形: 剪去同側角落 89">
              <a:extLst>
                <a:ext uri="{FF2B5EF4-FFF2-40B4-BE49-F238E27FC236}">
                  <a16:creationId xmlns:a16="http://schemas.microsoft.com/office/drawing/2014/main" id="{11205E69-5A7A-4319-9809-A9300C60D989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矩形: 剪去同側角落 90">
              <a:extLst>
                <a:ext uri="{FF2B5EF4-FFF2-40B4-BE49-F238E27FC236}">
                  <a16:creationId xmlns:a16="http://schemas.microsoft.com/office/drawing/2014/main" id="{D8027FF9-0E29-4545-AC4F-14B1727FF809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矩形: 剪去同側角落 91">
              <a:extLst>
                <a:ext uri="{FF2B5EF4-FFF2-40B4-BE49-F238E27FC236}">
                  <a16:creationId xmlns:a16="http://schemas.microsoft.com/office/drawing/2014/main" id="{40ABD0B8-E542-4C97-8D7A-16E61A95C5EB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矩形: 剪去同側角落 92">
              <a:extLst>
                <a:ext uri="{FF2B5EF4-FFF2-40B4-BE49-F238E27FC236}">
                  <a16:creationId xmlns:a16="http://schemas.microsoft.com/office/drawing/2014/main" id="{FB5D691A-A974-4808-8905-28918D4B7F7E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矩形: 剪去同側角落 93">
              <a:extLst>
                <a:ext uri="{FF2B5EF4-FFF2-40B4-BE49-F238E27FC236}">
                  <a16:creationId xmlns:a16="http://schemas.microsoft.com/office/drawing/2014/main" id="{DC5F98CF-4945-408A-B539-4839C791D9A8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E580646B-6B2E-4DD0-8FAB-FD52A090A924}"/>
              </a:ext>
            </a:extLst>
          </p:cNvPr>
          <p:cNvGrpSpPr/>
          <p:nvPr/>
        </p:nvGrpSpPr>
        <p:grpSpPr>
          <a:xfrm>
            <a:off x="-50209473" y="-39794656"/>
            <a:ext cx="131371338" cy="46663691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96" name="矩形: 剪去同側角落 95">
              <a:extLst>
                <a:ext uri="{FF2B5EF4-FFF2-40B4-BE49-F238E27FC236}">
                  <a16:creationId xmlns:a16="http://schemas.microsoft.com/office/drawing/2014/main" id="{A8D3B16F-E79F-4AEA-8C0F-619F2CC75746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: 剪去同側角落 96">
              <a:extLst>
                <a:ext uri="{FF2B5EF4-FFF2-40B4-BE49-F238E27FC236}">
                  <a16:creationId xmlns:a16="http://schemas.microsoft.com/office/drawing/2014/main" id="{2B65C899-FB33-429F-958F-329E5305B895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: 剪去同側角落 97">
              <a:extLst>
                <a:ext uri="{FF2B5EF4-FFF2-40B4-BE49-F238E27FC236}">
                  <a16:creationId xmlns:a16="http://schemas.microsoft.com/office/drawing/2014/main" id="{9464631E-46C8-4B1B-9FC5-B242098B6B1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矩形: 剪去同側角落 98">
              <a:extLst>
                <a:ext uri="{FF2B5EF4-FFF2-40B4-BE49-F238E27FC236}">
                  <a16:creationId xmlns:a16="http://schemas.microsoft.com/office/drawing/2014/main" id="{29C307D0-7AEA-407B-8076-AFB7FBE8E3E5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矩形: 剪去同側角落 99">
              <a:extLst>
                <a:ext uri="{FF2B5EF4-FFF2-40B4-BE49-F238E27FC236}">
                  <a16:creationId xmlns:a16="http://schemas.microsoft.com/office/drawing/2014/main" id="{4EEC993A-F380-4340-88FE-4E85DB27E554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矩形: 剪去同側角落 100">
              <a:extLst>
                <a:ext uri="{FF2B5EF4-FFF2-40B4-BE49-F238E27FC236}">
                  <a16:creationId xmlns:a16="http://schemas.microsoft.com/office/drawing/2014/main" id="{F8A5E853-BB59-409A-9363-D015D38B6066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矩形: 剪去同側角落 101">
              <a:extLst>
                <a:ext uri="{FF2B5EF4-FFF2-40B4-BE49-F238E27FC236}">
                  <a16:creationId xmlns:a16="http://schemas.microsoft.com/office/drawing/2014/main" id="{3D55B127-8631-4338-BBD5-E6ED89857F95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" name="矩形: 剪去同側角落 102">
              <a:extLst>
                <a:ext uri="{FF2B5EF4-FFF2-40B4-BE49-F238E27FC236}">
                  <a16:creationId xmlns:a16="http://schemas.microsoft.com/office/drawing/2014/main" id="{353483E5-3606-408A-A753-F02585904185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矩形: 剪去同側角落 103">
              <a:extLst>
                <a:ext uri="{FF2B5EF4-FFF2-40B4-BE49-F238E27FC236}">
                  <a16:creationId xmlns:a16="http://schemas.microsoft.com/office/drawing/2014/main" id="{FDDB91C6-70CF-45D0-ACC5-0E8891211777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8294E4E8-7F60-4104-87A8-955057500185}"/>
              </a:ext>
            </a:extLst>
          </p:cNvPr>
          <p:cNvGrpSpPr/>
          <p:nvPr/>
        </p:nvGrpSpPr>
        <p:grpSpPr>
          <a:xfrm>
            <a:off x="-50209474" y="-6270211"/>
            <a:ext cx="158114591" cy="13139403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06" name="矩形: 剪去同側角落 105">
              <a:extLst>
                <a:ext uri="{FF2B5EF4-FFF2-40B4-BE49-F238E27FC236}">
                  <a16:creationId xmlns:a16="http://schemas.microsoft.com/office/drawing/2014/main" id="{0D438F10-DAFA-4C9A-B92A-A97075F97D24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" name="矩形: 剪去同側角落 106">
              <a:extLst>
                <a:ext uri="{FF2B5EF4-FFF2-40B4-BE49-F238E27FC236}">
                  <a16:creationId xmlns:a16="http://schemas.microsoft.com/office/drawing/2014/main" id="{6AFB53B5-3B96-41E1-8AC5-B9D63F6062AE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" name="矩形: 剪去同側角落 107">
              <a:extLst>
                <a:ext uri="{FF2B5EF4-FFF2-40B4-BE49-F238E27FC236}">
                  <a16:creationId xmlns:a16="http://schemas.microsoft.com/office/drawing/2014/main" id="{2A3DAA8D-DCA5-4146-B7FB-1D44F560FACE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矩形: 剪去同側角落 108">
              <a:extLst>
                <a:ext uri="{FF2B5EF4-FFF2-40B4-BE49-F238E27FC236}">
                  <a16:creationId xmlns:a16="http://schemas.microsoft.com/office/drawing/2014/main" id="{CE73945B-AE42-45BD-9286-9F5CF66AEFF6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" name="矩形: 剪去同側角落 109">
              <a:extLst>
                <a:ext uri="{FF2B5EF4-FFF2-40B4-BE49-F238E27FC236}">
                  <a16:creationId xmlns:a16="http://schemas.microsoft.com/office/drawing/2014/main" id="{FAB9813F-D155-4822-99B3-5DF183A81D19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" name="矩形: 剪去同側角落 110">
              <a:extLst>
                <a:ext uri="{FF2B5EF4-FFF2-40B4-BE49-F238E27FC236}">
                  <a16:creationId xmlns:a16="http://schemas.microsoft.com/office/drawing/2014/main" id="{7ACB5AEC-4D90-4D64-80BE-CC123D15C889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" name="矩形: 剪去同側角落 111">
              <a:extLst>
                <a:ext uri="{FF2B5EF4-FFF2-40B4-BE49-F238E27FC236}">
                  <a16:creationId xmlns:a16="http://schemas.microsoft.com/office/drawing/2014/main" id="{2A907387-F0BB-4902-9DDD-38506B61F6D0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矩形: 剪去同側角落 112">
              <a:extLst>
                <a:ext uri="{FF2B5EF4-FFF2-40B4-BE49-F238E27FC236}">
                  <a16:creationId xmlns:a16="http://schemas.microsoft.com/office/drawing/2014/main" id="{3582CD94-DC31-453F-8744-A33F1506ADBE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" name="矩形: 剪去同側角落 113">
              <a:extLst>
                <a:ext uri="{FF2B5EF4-FFF2-40B4-BE49-F238E27FC236}">
                  <a16:creationId xmlns:a16="http://schemas.microsoft.com/office/drawing/2014/main" id="{087B9A29-5F1A-4C5D-AC06-3E88A000DFB2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E9732FC2-39D5-4B6D-9748-7F7C33D20E84}"/>
              </a:ext>
            </a:extLst>
          </p:cNvPr>
          <p:cNvSpPr txBox="1"/>
          <p:nvPr/>
        </p:nvSpPr>
        <p:spPr>
          <a:xfrm>
            <a:off x="1444108" y="2119583"/>
            <a:ext cx="3185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角色設定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圖片 8">
            <a:extLst>
              <a:ext uri="{FF2B5EF4-FFF2-40B4-BE49-F238E27FC236}">
                <a16:creationId xmlns:a16="http://schemas.microsoft.com/office/drawing/2014/main" id="{B802C7DB-E06E-479B-BFA3-1365511235E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791558" y="3081682"/>
            <a:ext cx="3096671" cy="3772447"/>
          </a:xfrm>
          <a:prstGeom prst="rect">
            <a:avLst/>
          </a:prstGeom>
        </p:spPr>
      </p:pic>
      <p:sp>
        <p:nvSpPr>
          <p:cNvPr id="61" name="文字方塊 60">
            <a:extLst>
              <a:ext uri="{FF2B5EF4-FFF2-40B4-BE49-F238E27FC236}">
                <a16:creationId xmlns:a16="http://schemas.microsoft.com/office/drawing/2014/main" id="{4BDC2F06-749E-497C-90F2-487D985AD6CC}"/>
              </a:ext>
            </a:extLst>
          </p:cNvPr>
          <p:cNvSpPr txBox="1"/>
          <p:nvPr/>
        </p:nvSpPr>
        <p:spPr>
          <a:xfrm>
            <a:off x="1443535" y="2642761"/>
            <a:ext cx="3185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Natalia</a:t>
            </a:r>
          </a:p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娜塔莉婭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1121BCD-51F0-4F44-A5FD-F0D2257C7406}"/>
              </a:ext>
            </a:extLst>
          </p:cNvPr>
          <p:cNvSpPr txBox="1"/>
          <p:nvPr/>
        </p:nvSpPr>
        <p:spPr>
          <a:xfrm>
            <a:off x="4629495" y="2653570"/>
            <a:ext cx="6341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性別／身高／體重：女／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134cm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34kg</a:t>
            </a: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派別／身分：反抗派／組織首領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角色定位：力量型角色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使用武器：雙手巨劍銃（銃劍）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血量／氣力值／燃晶消耗率：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50%</a:t>
            </a:r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27CEDC07-E294-4929-8AA3-9B66E6FF3854}"/>
              </a:ext>
            </a:extLst>
          </p:cNvPr>
          <p:cNvSpPr txBox="1"/>
          <p:nvPr/>
        </p:nvSpPr>
        <p:spPr>
          <a:xfrm>
            <a:off x="4629493" y="4285894"/>
            <a:ext cx="58674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身材嬌小，氣勢凌人，從小母親常告訴自己父親是去很遠的地方工作，但曾多次看到外星生物出入家中，認為母親被逼迫隱瞞什麼，對外星生物抱持懷恨之心。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直到外星生物放寬統治，認為機會來了的她便成立反抗組織，要求外星生物對人類過去的所作所為負責，揚言要消滅驅逐外星生物，但穿著打扮似乎是在模仿外星生物，不禁讓人覺得她或許是個傲嬌。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成立反抗派前沒有接觸過燃晶，但短時間就能熟練使用的她認為跟燃晶有著特別的緣分。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75" name="圖表 74">
            <a:extLst>
              <a:ext uri="{FF2B5EF4-FFF2-40B4-BE49-F238E27FC236}">
                <a16:creationId xmlns:a16="http://schemas.microsoft.com/office/drawing/2014/main" id="{92E316DD-FA2C-42BB-96A0-C881A461BA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588957"/>
              </p:ext>
            </p:extLst>
          </p:nvPr>
        </p:nvGraphicFramePr>
        <p:xfrm>
          <a:off x="1090570" y="4245275"/>
          <a:ext cx="3533033" cy="2598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67569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3" grpId="0"/>
      <p:bldP spid="67" grpId="0"/>
      <p:bldGraphic spid="75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群組 53">
            <a:extLst>
              <a:ext uri="{FF2B5EF4-FFF2-40B4-BE49-F238E27FC236}">
                <a16:creationId xmlns:a16="http://schemas.microsoft.com/office/drawing/2014/main" id="{B2E58119-3E7A-4BBF-9802-494C7F264461}"/>
              </a:ext>
            </a:extLst>
          </p:cNvPr>
          <p:cNvGrpSpPr/>
          <p:nvPr/>
        </p:nvGrpSpPr>
        <p:grpSpPr>
          <a:xfrm>
            <a:off x="-49374869" y="-39805691"/>
            <a:ext cx="111743842" cy="46663691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58" name="矩形: 剪去同側角落 57">
              <a:extLst>
                <a:ext uri="{FF2B5EF4-FFF2-40B4-BE49-F238E27FC236}">
                  <a16:creationId xmlns:a16="http://schemas.microsoft.com/office/drawing/2014/main" id="{F2889222-10EB-4D82-B604-3D15434ED2D0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: 剪去同側角落 65">
              <a:extLst>
                <a:ext uri="{FF2B5EF4-FFF2-40B4-BE49-F238E27FC236}">
                  <a16:creationId xmlns:a16="http://schemas.microsoft.com/office/drawing/2014/main" id="{FA7D9201-C108-4AE7-9B0D-DFE393E370FD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: 剪去同側角落 67">
              <a:extLst>
                <a:ext uri="{FF2B5EF4-FFF2-40B4-BE49-F238E27FC236}">
                  <a16:creationId xmlns:a16="http://schemas.microsoft.com/office/drawing/2014/main" id="{3BCBDFBC-C6F8-4CE6-B002-F3D5DAE41AFC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: 剪去同側角落 68">
              <a:extLst>
                <a:ext uri="{FF2B5EF4-FFF2-40B4-BE49-F238E27FC236}">
                  <a16:creationId xmlns:a16="http://schemas.microsoft.com/office/drawing/2014/main" id="{B94366BE-3813-4D39-9F6B-5EB8EB3B3782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" name="矩形: 剪去同側角落 75">
              <a:extLst>
                <a:ext uri="{FF2B5EF4-FFF2-40B4-BE49-F238E27FC236}">
                  <a16:creationId xmlns:a16="http://schemas.microsoft.com/office/drawing/2014/main" id="{32597D05-9A48-4749-AF89-FD234638E83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: 剪去同側角落 84">
              <a:extLst>
                <a:ext uri="{FF2B5EF4-FFF2-40B4-BE49-F238E27FC236}">
                  <a16:creationId xmlns:a16="http://schemas.microsoft.com/office/drawing/2014/main" id="{541B7A92-CCD6-40AA-9CA6-E778E3996915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D9271766-D5D4-4B09-9888-063FF8613438}"/>
              </a:ext>
            </a:extLst>
          </p:cNvPr>
          <p:cNvGrpSpPr/>
          <p:nvPr/>
        </p:nvGrpSpPr>
        <p:grpSpPr>
          <a:xfrm>
            <a:off x="-50192641" y="-45476477"/>
            <a:ext cx="112510949" cy="52338338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88" name="矩形: 剪去同側角落 87">
              <a:extLst>
                <a:ext uri="{FF2B5EF4-FFF2-40B4-BE49-F238E27FC236}">
                  <a16:creationId xmlns:a16="http://schemas.microsoft.com/office/drawing/2014/main" id="{135504AA-6186-4D4E-BAC3-08053DD7109F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矩形: 剪去同側角落 88">
              <a:extLst>
                <a:ext uri="{FF2B5EF4-FFF2-40B4-BE49-F238E27FC236}">
                  <a16:creationId xmlns:a16="http://schemas.microsoft.com/office/drawing/2014/main" id="{691677C6-F1A2-40A0-8BBA-23B1E90B37A0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矩形: 剪去同側角落 89">
              <a:extLst>
                <a:ext uri="{FF2B5EF4-FFF2-40B4-BE49-F238E27FC236}">
                  <a16:creationId xmlns:a16="http://schemas.microsoft.com/office/drawing/2014/main" id="{11205E69-5A7A-4319-9809-A9300C60D989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矩形: 剪去同側角落 90">
              <a:extLst>
                <a:ext uri="{FF2B5EF4-FFF2-40B4-BE49-F238E27FC236}">
                  <a16:creationId xmlns:a16="http://schemas.microsoft.com/office/drawing/2014/main" id="{D8027FF9-0E29-4545-AC4F-14B1727FF809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矩形: 剪去同側角落 91">
              <a:extLst>
                <a:ext uri="{FF2B5EF4-FFF2-40B4-BE49-F238E27FC236}">
                  <a16:creationId xmlns:a16="http://schemas.microsoft.com/office/drawing/2014/main" id="{40ABD0B8-E542-4C97-8D7A-16E61A95C5EB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矩形: 剪去同側角落 92">
              <a:extLst>
                <a:ext uri="{FF2B5EF4-FFF2-40B4-BE49-F238E27FC236}">
                  <a16:creationId xmlns:a16="http://schemas.microsoft.com/office/drawing/2014/main" id="{FB5D691A-A974-4808-8905-28918D4B7F7E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矩形: 剪去同側角落 93">
              <a:extLst>
                <a:ext uri="{FF2B5EF4-FFF2-40B4-BE49-F238E27FC236}">
                  <a16:creationId xmlns:a16="http://schemas.microsoft.com/office/drawing/2014/main" id="{DC5F98CF-4945-408A-B539-4839C791D9A8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E580646B-6B2E-4DD0-8FAB-FD52A090A924}"/>
              </a:ext>
            </a:extLst>
          </p:cNvPr>
          <p:cNvGrpSpPr/>
          <p:nvPr/>
        </p:nvGrpSpPr>
        <p:grpSpPr>
          <a:xfrm>
            <a:off x="-50209473" y="-39794656"/>
            <a:ext cx="131371338" cy="46663691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96" name="矩形: 剪去同側角落 95">
              <a:extLst>
                <a:ext uri="{FF2B5EF4-FFF2-40B4-BE49-F238E27FC236}">
                  <a16:creationId xmlns:a16="http://schemas.microsoft.com/office/drawing/2014/main" id="{A8D3B16F-E79F-4AEA-8C0F-619F2CC75746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: 剪去同側角落 96">
              <a:extLst>
                <a:ext uri="{FF2B5EF4-FFF2-40B4-BE49-F238E27FC236}">
                  <a16:creationId xmlns:a16="http://schemas.microsoft.com/office/drawing/2014/main" id="{2B65C899-FB33-429F-958F-329E5305B895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: 剪去同側角落 97">
              <a:extLst>
                <a:ext uri="{FF2B5EF4-FFF2-40B4-BE49-F238E27FC236}">
                  <a16:creationId xmlns:a16="http://schemas.microsoft.com/office/drawing/2014/main" id="{9464631E-46C8-4B1B-9FC5-B242098B6B1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矩形: 剪去同側角落 98">
              <a:extLst>
                <a:ext uri="{FF2B5EF4-FFF2-40B4-BE49-F238E27FC236}">
                  <a16:creationId xmlns:a16="http://schemas.microsoft.com/office/drawing/2014/main" id="{29C307D0-7AEA-407B-8076-AFB7FBE8E3E5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矩形: 剪去同側角落 99">
              <a:extLst>
                <a:ext uri="{FF2B5EF4-FFF2-40B4-BE49-F238E27FC236}">
                  <a16:creationId xmlns:a16="http://schemas.microsoft.com/office/drawing/2014/main" id="{4EEC993A-F380-4340-88FE-4E85DB27E554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矩形: 剪去同側角落 100">
              <a:extLst>
                <a:ext uri="{FF2B5EF4-FFF2-40B4-BE49-F238E27FC236}">
                  <a16:creationId xmlns:a16="http://schemas.microsoft.com/office/drawing/2014/main" id="{F8A5E853-BB59-409A-9363-D015D38B6066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矩形: 剪去同側角落 101">
              <a:extLst>
                <a:ext uri="{FF2B5EF4-FFF2-40B4-BE49-F238E27FC236}">
                  <a16:creationId xmlns:a16="http://schemas.microsoft.com/office/drawing/2014/main" id="{3D55B127-8631-4338-BBD5-E6ED89857F95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" name="矩形: 剪去同側角落 102">
              <a:extLst>
                <a:ext uri="{FF2B5EF4-FFF2-40B4-BE49-F238E27FC236}">
                  <a16:creationId xmlns:a16="http://schemas.microsoft.com/office/drawing/2014/main" id="{353483E5-3606-408A-A753-F02585904185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矩形: 剪去同側角落 103">
              <a:extLst>
                <a:ext uri="{FF2B5EF4-FFF2-40B4-BE49-F238E27FC236}">
                  <a16:creationId xmlns:a16="http://schemas.microsoft.com/office/drawing/2014/main" id="{FDDB91C6-70CF-45D0-ACC5-0E8891211777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8294E4E8-7F60-4104-87A8-955057500185}"/>
              </a:ext>
            </a:extLst>
          </p:cNvPr>
          <p:cNvGrpSpPr/>
          <p:nvPr/>
        </p:nvGrpSpPr>
        <p:grpSpPr>
          <a:xfrm>
            <a:off x="-50209474" y="-6270211"/>
            <a:ext cx="158114591" cy="13139403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06" name="矩形: 剪去同側角落 105">
              <a:extLst>
                <a:ext uri="{FF2B5EF4-FFF2-40B4-BE49-F238E27FC236}">
                  <a16:creationId xmlns:a16="http://schemas.microsoft.com/office/drawing/2014/main" id="{0D438F10-DAFA-4C9A-B92A-A97075F97D24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" name="矩形: 剪去同側角落 106">
              <a:extLst>
                <a:ext uri="{FF2B5EF4-FFF2-40B4-BE49-F238E27FC236}">
                  <a16:creationId xmlns:a16="http://schemas.microsoft.com/office/drawing/2014/main" id="{6AFB53B5-3B96-41E1-8AC5-B9D63F6062AE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" name="矩形: 剪去同側角落 107">
              <a:extLst>
                <a:ext uri="{FF2B5EF4-FFF2-40B4-BE49-F238E27FC236}">
                  <a16:creationId xmlns:a16="http://schemas.microsoft.com/office/drawing/2014/main" id="{2A3DAA8D-DCA5-4146-B7FB-1D44F560FACE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矩形: 剪去同側角落 108">
              <a:extLst>
                <a:ext uri="{FF2B5EF4-FFF2-40B4-BE49-F238E27FC236}">
                  <a16:creationId xmlns:a16="http://schemas.microsoft.com/office/drawing/2014/main" id="{CE73945B-AE42-45BD-9286-9F5CF66AEFF6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" name="矩形: 剪去同側角落 109">
              <a:extLst>
                <a:ext uri="{FF2B5EF4-FFF2-40B4-BE49-F238E27FC236}">
                  <a16:creationId xmlns:a16="http://schemas.microsoft.com/office/drawing/2014/main" id="{FAB9813F-D155-4822-99B3-5DF183A81D19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" name="矩形: 剪去同側角落 110">
              <a:extLst>
                <a:ext uri="{FF2B5EF4-FFF2-40B4-BE49-F238E27FC236}">
                  <a16:creationId xmlns:a16="http://schemas.microsoft.com/office/drawing/2014/main" id="{7ACB5AEC-4D90-4D64-80BE-CC123D15C889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" name="矩形: 剪去同側角落 111">
              <a:extLst>
                <a:ext uri="{FF2B5EF4-FFF2-40B4-BE49-F238E27FC236}">
                  <a16:creationId xmlns:a16="http://schemas.microsoft.com/office/drawing/2014/main" id="{2A907387-F0BB-4902-9DDD-38506B61F6D0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矩形: 剪去同側角落 112">
              <a:extLst>
                <a:ext uri="{FF2B5EF4-FFF2-40B4-BE49-F238E27FC236}">
                  <a16:creationId xmlns:a16="http://schemas.microsoft.com/office/drawing/2014/main" id="{3582CD94-DC31-453F-8744-A33F1506ADBE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" name="矩形: 剪去同側角落 113">
              <a:extLst>
                <a:ext uri="{FF2B5EF4-FFF2-40B4-BE49-F238E27FC236}">
                  <a16:creationId xmlns:a16="http://schemas.microsoft.com/office/drawing/2014/main" id="{087B9A29-5F1A-4C5D-AC06-3E88A000DFB2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E9732FC2-39D5-4B6D-9748-7F7C33D20E84}"/>
              </a:ext>
            </a:extLst>
          </p:cNvPr>
          <p:cNvSpPr txBox="1"/>
          <p:nvPr/>
        </p:nvSpPr>
        <p:spPr>
          <a:xfrm>
            <a:off x="1444108" y="2119583"/>
            <a:ext cx="3185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角色設定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>
            <a:extLst>
              <a:ext uri="{FF2B5EF4-FFF2-40B4-BE49-F238E27FC236}">
                <a16:creationId xmlns:a16="http://schemas.microsoft.com/office/drawing/2014/main" id="{A14F93F6-22B8-480F-9DA3-BF0C7C1872E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338843" y="2590714"/>
            <a:ext cx="2836764" cy="4253429"/>
          </a:xfrm>
          <a:prstGeom prst="rect">
            <a:avLst/>
          </a:prstGeom>
        </p:spPr>
      </p:pic>
      <p:sp>
        <p:nvSpPr>
          <p:cNvPr id="61" name="文字方塊 60">
            <a:extLst>
              <a:ext uri="{FF2B5EF4-FFF2-40B4-BE49-F238E27FC236}">
                <a16:creationId xmlns:a16="http://schemas.microsoft.com/office/drawing/2014/main" id="{4BDC2F06-749E-497C-90F2-487D985AD6CC}"/>
              </a:ext>
            </a:extLst>
          </p:cNvPr>
          <p:cNvSpPr txBox="1"/>
          <p:nvPr/>
        </p:nvSpPr>
        <p:spPr>
          <a:xfrm>
            <a:off x="1443535" y="2642761"/>
            <a:ext cx="3185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Sergio</a:t>
            </a:r>
          </a:p>
          <a:p>
            <a:pPr algn="r"/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賽吉歐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10FC8DA0-DFC0-4A45-86E1-AB9882CCB80C}"/>
              </a:ext>
            </a:extLst>
          </p:cNvPr>
          <p:cNvSpPr txBox="1"/>
          <p:nvPr/>
        </p:nvSpPr>
        <p:spPr>
          <a:xfrm>
            <a:off x="4629495" y="2654209"/>
            <a:ext cx="6341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性別／身高／體重：男／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241cm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446kg</a:t>
            </a: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派別／身分：第三方／燃晶私製研究員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角色定位：投技型角色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使用武器：金屬重甲與掌部發射器（裝甲）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血量／氣力值／燃晶消耗率：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120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30%</a:t>
            </a:r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B467662E-38B2-4868-8F5A-7701D5681EE9}"/>
              </a:ext>
            </a:extLst>
          </p:cNvPr>
          <p:cNvSpPr txBox="1"/>
          <p:nvPr/>
        </p:nvSpPr>
        <p:spPr>
          <a:xfrm>
            <a:off x="4629493" y="4289099"/>
            <a:ext cx="586746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擁有巨大的身材，個性耿直，具有高深的學識，位於幾乎與世隔絕的主城地下燃晶實驗室擔任研究員，在放寬統治前私自研究燃晶是非法的行為，因此組織多次遭到攻擊。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由於體魄健壯，實驗裝置常先由自己穿戴，對燃晶傷害有著一定程度的抗性，目前身穿的裝甲是他的得意之作，擁有極強的爆發力，但裝甲包覆全身使他行走緩慢。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放寬統治之後組織開始向反抗派販售燃晶驅動用品，此舉令崇尚派感到不滿，因此時常需要出面解決衝突。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67" name="圖表 66">
            <a:extLst>
              <a:ext uri="{FF2B5EF4-FFF2-40B4-BE49-F238E27FC236}">
                <a16:creationId xmlns:a16="http://schemas.microsoft.com/office/drawing/2014/main" id="{F96570A0-2C72-4595-8A09-4B77268318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0386593"/>
              </p:ext>
            </p:extLst>
          </p:nvPr>
        </p:nvGraphicFramePr>
        <p:xfrm>
          <a:off x="1090570" y="4245275"/>
          <a:ext cx="3533033" cy="2598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81673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72" grpId="0"/>
      <p:bldP spid="73" grpId="0"/>
      <p:bldGraphic spid="67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群組 53">
            <a:extLst>
              <a:ext uri="{FF2B5EF4-FFF2-40B4-BE49-F238E27FC236}">
                <a16:creationId xmlns:a16="http://schemas.microsoft.com/office/drawing/2014/main" id="{B2E58119-3E7A-4BBF-9802-494C7F264461}"/>
              </a:ext>
            </a:extLst>
          </p:cNvPr>
          <p:cNvGrpSpPr/>
          <p:nvPr/>
        </p:nvGrpSpPr>
        <p:grpSpPr>
          <a:xfrm>
            <a:off x="-49374869" y="-39805691"/>
            <a:ext cx="111743842" cy="46663691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58" name="矩形: 剪去同側角落 57">
              <a:extLst>
                <a:ext uri="{FF2B5EF4-FFF2-40B4-BE49-F238E27FC236}">
                  <a16:creationId xmlns:a16="http://schemas.microsoft.com/office/drawing/2014/main" id="{F2889222-10EB-4D82-B604-3D15434ED2D0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: 剪去同側角落 65">
              <a:extLst>
                <a:ext uri="{FF2B5EF4-FFF2-40B4-BE49-F238E27FC236}">
                  <a16:creationId xmlns:a16="http://schemas.microsoft.com/office/drawing/2014/main" id="{FA7D9201-C108-4AE7-9B0D-DFE393E370FD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: 剪去同側角落 67">
              <a:extLst>
                <a:ext uri="{FF2B5EF4-FFF2-40B4-BE49-F238E27FC236}">
                  <a16:creationId xmlns:a16="http://schemas.microsoft.com/office/drawing/2014/main" id="{3BCBDFBC-C6F8-4CE6-B002-F3D5DAE41AFC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: 剪去同側角落 68">
              <a:extLst>
                <a:ext uri="{FF2B5EF4-FFF2-40B4-BE49-F238E27FC236}">
                  <a16:creationId xmlns:a16="http://schemas.microsoft.com/office/drawing/2014/main" id="{B94366BE-3813-4D39-9F6B-5EB8EB3B3782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" name="矩形: 剪去同側角落 75">
              <a:extLst>
                <a:ext uri="{FF2B5EF4-FFF2-40B4-BE49-F238E27FC236}">
                  <a16:creationId xmlns:a16="http://schemas.microsoft.com/office/drawing/2014/main" id="{32597D05-9A48-4749-AF89-FD234638E83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: 剪去同側角落 84">
              <a:extLst>
                <a:ext uri="{FF2B5EF4-FFF2-40B4-BE49-F238E27FC236}">
                  <a16:creationId xmlns:a16="http://schemas.microsoft.com/office/drawing/2014/main" id="{541B7A92-CCD6-40AA-9CA6-E778E3996915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D9271766-D5D4-4B09-9888-063FF8613438}"/>
              </a:ext>
            </a:extLst>
          </p:cNvPr>
          <p:cNvGrpSpPr/>
          <p:nvPr/>
        </p:nvGrpSpPr>
        <p:grpSpPr>
          <a:xfrm>
            <a:off x="-50192641" y="-45476477"/>
            <a:ext cx="112510949" cy="52338338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88" name="矩形: 剪去同側角落 87">
              <a:extLst>
                <a:ext uri="{FF2B5EF4-FFF2-40B4-BE49-F238E27FC236}">
                  <a16:creationId xmlns:a16="http://schemas.microsoft.com/office/drawing/2014/main" id="{135504AA-6186-4D4E-BAC3-08053DD7109F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矩形: 剪去同側角落 88">
              <a:extLst>
                <a:ext uri="{FF2B5EF4-FFF2-40B4-BE49-F238E27FC236}">
                  <a16:creationId xmlns:a16="http://schemas.microsoft.com/office/drawing/2014/main" id="{691677C6-F1A2-40A0-8BBA-23B1E90B37A0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矩形: 剪去同側角落 89">
              <a:extLst>
                <a:ext uri="{FF2B5EF4-FFF2-40B4-BE49-F238E27FC236}">
                  <a16:creationId xmlns:a16="http://schemas.microsoft.com/office/drawing/2014/main" id="{11205E69-5A7A-4319-9809-A9300C60D989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矩形: 剪去同側角落 90">
              <a:extLst>
                <a:ext uri="{FF2B5EF4-FFF2-40B4-BE49-F238E27FC236}">
                  <a16:creationId xmlns:a16="http://schemas.microsoft.com/office/drawing/2014/main" id="{D8027FF9-0E29-4545-AC4F-14B1727FF809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矩形: 剪去同側角落 91">
              <a:extLst>
                <a:ext uri="{FF2B5EF4-FFF2-40B4-BE49-F238E27FC236}">
                  <a16:creationId xmlns:a16="http://schemas.microsoft.com/office/drawing/2014/main" id="{40ABD0B8-E542-4C97-8D7A-16E61A95C5EB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矩形: 剪去同側角落 92">
              <a:extLst>
                <a:ext uri="{FF2B5EF4-FFF2-40B4-BE49-F238E27FC236}">
                  <a16:creationId xmlns:a16="http://schemas.microsoft.com/office/drawing/2014/main" id="{FB5D691A-A974-4808-8905-28918D4B7F7E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矩形: 剪去同側角落 93">
              <a:extLst>
                <a:ext uri="{FF2B5EF4-FFF2-40B4-BE49-F238E27FC236}">
                  <a16:creationId xmlns:a16="http://schemas.microsoft.com/office/drawing/2014/main" id="{DC5F98CF-4945-408A-B539-4839C791D9A8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E580646B-6B2E-4DD0-8FAB-FD52A090A924}"/>
              </a:ext>
            </a:extLst>
          </p:cNvPr>
          <p:cNvGrpSpPr/>
          <p:nvPr/>
        </p:nvGrpSpPr>
        <p:grpSpPr>
          <a:xfrm>
            <a:off x="-50209473" y="-39794656"/>
            <a:ext cx="131371338" cy="46663691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96" name="矩形: 剪去同側角落 95">
              <a:extLst>
                <a:ext uri="{FF2B5EF4-FFF2-40B4-BE49-F238E27FC236}">
                  <a16:creationId xmlns:a16="http://schemas.microsoft.com/office/drawing/2014/main" id="{A8D3B16F-E79F-4AEA-8C0F-619F2CC75746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: 剪去同側角落 96">
              <a:extLst>
                <a:ext uri="{FF2B5EF4-FFF2-40B4-BE49-F238E27FC236}">
                  <a16:creationId xmlns:a16="http://schemas.microsoft.com/office/drawing/2014/main" id="{2B65C899-FB33-429F-958F-329E5305B895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: 剪去同側角落 97">
              <a:extLst>
                <a:ext uri="{FF2B5EF4-FFF2-40B4-BE49-F238E27FC236}">
                  <a16:creationId xmlns:a16="http://schemas.microsoft.com/office/drawing/2014/main" id="{9464631E-46C8-4B1B-9FC5-B242098B6B1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矩形: 剪去同側角落 98">
              <a:extLst>
                <a:ext uri="{FF2B5EF4-FFF2-40B4-BE49-F238E27FC236}">
                  <a16:creationId xmlns:a16="http://schemas.microsoft.com/office/drawing/2014/main" id="{29C307D0-7AEA-407B-8076-AFB7FBE8E3E5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矩形: 剪去同側角落 99">
              <a:extLst>
                <a:ext uri="{FF2B5EF4-FFF2-40B4-BE49-F238E27FC236}">
                  <a16:creationId xmlns:a16="http://schemas.microsoft.com/office/drawing/2014/main" id="{4EEC993A-F380-4340-88FE-4E85DB27E554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矩形: 剪去同側角落 100">
              <a:extLst>
                <a:ext uri="{FF2B5EF4-FFF2-40B4-BE49-F238E27FC236}">
                  <a16:creationId xmlns:a16="http://schemas.microsoft.com/office/drawing/2014/main" id="{F8A5E853-BB59-409A-9363-D015D38B6066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矩形: 剪去同側角落 101">
              <a:extLst>
                <a:ext uri="{FF2B5EF4-FFF2-40B4-BE49-F238E27FC236}">
                  <a16:creationId xmlns:a16="http://schemas.microsoft.com/office/drawing/2014/main" id="{3D55B127-8631-4338-BBD5-E6ED89857F95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" name="矩形: 剪去同側角落 102">
              <a:extLst>
                <a:ext uri="{FF2B5EF4-FFF2-40B4-BE49-F238E27FC236}">
                  <a16:creationId xmlns:a16="http://schemas.microsoft.com/office/drawing/2014/main" id="{353483E5-3606-408A-A753-F02585904185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矩形: 剪去同側角落 103">
              <a:extLst>
                <a:ext uri="{FF2B5EF4-FFF2-40B4-BE49-F238E27FC236}">
                  <a16:creationId xmlns:a16="http://schemas.microsoft.com/office/drawing/2014/main" id="{FDDB91C6-70CF-45D0-ACC5-0E8891211777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8294E4E8-7F60-4104-87A8-955057500185}"/>
              </a:ext>
            </a:extLst>
          </p:cNvPr>
          <p:cNvGrpSpPr/>
          <p:nvPr/>
        </p:nvGrpSpPr>
        <p:grpSpPr>
          <a:xfrm>
            <a:off x="-50209474" y="-6270211"/>
            <a:ext cx="158114591" cy="13139403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06" name="矩形: 剪去同側角落 105">
              <a:extLst>
                <a:ext uri="{FF2B5EF4-FFF2-40B4-BE49-F238E27FC236}">
                  <a16:creationId xmlns:a16="http://schemas.microsoft.com/office/drawing/2014/main" id="{0D438F10-DAFA-4C9A-B92A-A97075F97D24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" name="矩形: 剪去同側角落 106">
              <a:extLst>
                <a:ext uri="{FF2B5EF4-FFF2-40B4-BE49-F238E27FC236}">
                  <a16:creationId xmlns:a16="http://schemas.microsoft.com/office/drawing/2014/main" id="{6AFB53B5-3B96-41E1-8AC5-B9D63F6062AE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" name="矩形: 剪去同側角落 107">
              <a:extLst>
                <a:ext uri="{FF2B5EF4-FFF2-40B4-BE49-F238E27FC236}">
                  <a16:creationId xmlns:a16="http://schemas.microsoft.com/office/drawing/2014/main" id="{2A3DAA8D-DCA5-4146-B7FB-1D44F560FACE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矩形: 剪去同側角落 108">
              <a:extLst>
                <a:ext uri="{FF2B5EF4-FFF2-40B4-BE49-F238E27FC236}">
                  <a16:creationId xmlns:a16="http://schemas.microsoft.com/office/drawing/2014/main" id="{CE73945B-AE42-45BD-9286-9F5CF66AEFF6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" name="矩形: 剪去同側角落 109">
              <a:extLst>
                <a:ext uri="{FF2B5EF4-FFF2-40B4-BE49-F238E27FC236}">
                  <a16:creationId xmlns:a16="http://schemas.microsoft.com/office/drawing/2014/main" id="{FAB9813F-D155-4822-99B3-5DF183A81D19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" name="矩形: 剪去同側角落 110">
              <a:extLst>
                <a:ext uri="{FF2B5EF4-FFF2-40B4-BE49-F238E27FC236}">
                  <a16:creationId xmlns:a16="http://schemas.microsoft.com/office/drawing/2014/main" id="{7ACB5AEC-4D90-4D64-80BE-CC123D15C889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" name="矩形: 剪去同側角落 111">
              <a:extLst>
                <a:ext uri="{FF2B5EF4-FFF2-40B4-BE49-F238E27FC236}">
                  <a16:creationId xmlns:a16="http://schemas.microsoft.com/office/drawing/2014/main" id="{2A907387-F0BB-4902-9DDD-38506B61F6D0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矩形: 剪去同側角落 112">
              <a:extLst>
                <a:ext uri="{FF2B5EF4-FFF2-40B4-BE49-F238E27FC236}">
                  <a16:creationId xmlns:a16="http://schemas.microsoft.com/office/drawing/2014/main" id="{3582CD94-DC31-453F-8744-A33F1506ADBE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" name="矩形: 剪去同側角落 113">
              <a:extLst>
                <a:ext uri="{FF2B5EF4-FFF2-40B4-BE49-F238E27FC236}">
                  <a16:creationId xmlns:a16="http://schemas.microsoft.com/office/drawing/2014/main" id="{087B9A29-5F1A-4C5D-AC06-3E88A000DFB2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E9732FC2-39D5-4B6D-9748-7F7C33D20E84}"/>
              </a:ext>
            </a:extLst>
          </p:cNvPr>
          <p:cNvSpPr txBox="1"/>
          <p:nvPr/>
        </p:nvSpPr>
        <p:spPr>
          <a:xfrm>
            <a:off x="1444108" y="2119583"/>
            <a:ext cx="3185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角色設定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0AEBE81F-A2A8-4813-A5C4-E94E06C5A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22299" y="2433587"/>
            <a:ext cx="2943657" cy="441062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文字方塊 60">
            <a:extLst>
              <a:ext uri="{FF2B5EF4-FFF2-40B4-BE49-F238E27FC236}">
                <a16:creationId xmlns:a16="http://schemas.microsoft.com/office/drawing/2014/main" id="{4BDC2F06-749E-497C-90F2-487D985AD6CC}"/>
              </a:ext>
            </a:extLst>
          </p:cNvPr>
          <p:cNvSpPr txBox="1"/>
          <p:nvPr/>
        </p:nvSpPr>
        <p:spPr>
          <a:xfrm>
            <a:off x="1443535" y="2642761"/>
            <a:ext cx="3185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Chandler</a:t>
            </a:r>
          </a:p>
          <a:p>
            <a:pPr algn="r"/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虔德勒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10FC8DA0-DFC0-4A45-86E1-AB9882CCB80C}"/>
              </a:ext>
            </a:extLst>
          </p:cNvPr>
          <p:cNvSpPr txBox="1"/>
          <p:nvPr/>
        </p:nvSpPr>
        <p:spPr>
          <a:xfrm>
            <a:off x="4629495" y="2654209"/>
            <a:ext cx="6341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性別／身高／體重：男／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176cm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60kg</a:t>
            </a: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派別／身分：燃晶學院／第一屆在學生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角色定位：牽制型角色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使用武器：帶刃燃晶集聚杖（刃杖）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血量／氣力值／燃晶消耗率：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100%</a:t>
            </a:r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B467662E-38B2-4868-8F5A-7701D5681EE9}"/>
              </a:ext>
            </a:extLst>
          </p:cNvPr>
          <p:cNvSpPr txBox="1"/>
          <p:nvPr/>
        </p:nvSpPr>
        <p:spPr>
          <a:xfrm>
            <a:off x="4629493" y="4289099"/>
            <a:ext cx="58674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美型男性角色，個性謹慎多疑不輕易相信他人，常刻意與他人保持距離。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放寬統治後，位於由崇尚派掌管的燃晶學院就讀一年的天才學生，能夠掌控了一般人無法駕馭的燃晶操作技術，遊戲中唯一能夠自行累積燃晶能量的角色。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直到某次實習意外介入崇尚派跟反抗派之間的爭執，本應協助崇尚派的他，在第一次見到反抗派團長時便被外貌及個性吸引，但個性孤僻的他最後兩邊都不討好，成為故事劇情中處境最為難的角色。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57" name="圖表 56">
            <a:extLst>
              <a:ext uri="{FF2B5EF4-FFF2-40B4-BE49-F238E27FC236}">
                <a16:creationId xmlns:a16="http://schemas.microsoft.com/office/drawing/2014/main" id="{8C5E0C1F-A456-4466-886E-60D661C468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7950183"/>
              </p:ext>
            </p:extLst>
          </p:nvPr>
        </p:nvGraphicFramePr>
        <p:xfrm>
          <a:off x="1090570" y="4245275"/>
          <a:ext cx="3533033" cy="2598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40824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72" grpId="0"/>
      <p:bldP spid="73" grpId="0"/>
      <p:bldGraphic spid="57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139" y="1671899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C2794CCE-9CBA-4436-8E2E-881E1256C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772287" y="2106271"/>
            <a:ext cx="3090590" cy="3728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89FBE203-7F4D-44F7-AC8C-1DDFE3D0F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26569" y="3552600"/>
            <a:ext cx="3607236" cy="2646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角色設計</a:t>
            </a:r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7868672A-6E04-49F2-B011-533A824D8D57}"/>
              </a:ext>
            </a:extLst>
          </p:cNvPr>
          <p:cNvSpPr txBox="1"/>
          <p:nvPr/>
        </p:nvSpPr>
        <p:spPr>
          <a:xfrm>
            <a:off x="1444107" y="3732839"/>
            <a:ext cx="355708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Creno</a:t>
            </a:r>
            <a:endParaRPr lang="zh-TW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模型與動作於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Blender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完成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物理運算於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Unity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實現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角色與服飾一體成形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549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139" y="1671899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9DE929CC-CB00-40DD-B4F9-CD8129178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07507" y="3586257"/>
            <a:ext cx="3836634" cy="3023703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B2B3410E-BBAB-4D1F-AD5E-CAE20B6DB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1828" y="2096958"/>
            <a:ext cx="3600899" cy="3546399"/>
          </a:xfrm>
          <a:prstGeom prst="rect">
            <a:avLst/>
          </a:prstGeom>
        </p:spPr>
      </p:pic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角色設計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263517BF-2865-42ED-91B6-4A633B7233F8}"/>
              </a:ext>
            </a:extLst>
          </p:cNvPr>
          <p:cNvSpPr txBox="1"/>
          <p:nvPr/>
        </p:nvSpPr>
        <p:spPr>
          <a:xfrm>
            <a:off x="1444107" y="3732839"/>
            <a:ext cx="355708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Creno</a:t>
            </a:r>
            <a:endParaRPr lang="zh-TW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模型與動作於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Blender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完成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物理與渲染於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Unity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實現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角色與服飾一體成形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74591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139" y="1671899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C2794CCE-9CBA-4436-8E2E-881E1256C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78170" y="2065073"/>
            <a:ext cx="3654597" cy="4304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角色設計</a:t>
            </a:r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7868672A-6E04-49F2-B011-533A824D8D57}"/>
              </a:ext>
            </a:extLst>
          </p:cNvPr>
          <p:cNvSpPr txBox="1"/>
          <p:nvPr/>
        </p:nvSpPr>
        <p:spPr>
          <a:xfrm>
            <a:off x="1444107" y="3732839"/>
            <a:ext cx="3557089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Creno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－武器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於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Blender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一體成形製作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單面刃與來福槍造型設計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握把使用來福槍的設計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51433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492713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B98AF865-8B86-4E93-A58F-D51667D4A0DA}"/>
              </a:ext>
            </a:extLst>
          </p:cNvPr>
          <p:cNvSpPr/>
          <p:nvPr/>
        </p:nvSpPr>
        <p:spPr>
          <a:xfrm>
            <a:off x="1962149" y="2026459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9622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9531800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5252F213-89E3-4E3E-B8F2-5ED3AF4A0B36}"/>
              </a:ext>
            </a:extLst>
          </p:cNvPr>
          <p:cNvSpPr/>
          <p:nvPr/>
        </p:nvSpPr>
        <p:spPr>
          <a:xfrm>
            <a:off x="7662463" y="3154250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08562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2C1BB404-BF35-4651-A531-E4756C6B2917}"/>
              </a:ext>
            </a:extLst>
          </p:cNvPr>
          <p:cNvSpPr txBox="1"/>
          <p:nvPr/>
        </p:nvSpPr>
        <p:spPr>
          <a:xfrm>
            <a:off x="1444107" y="2119583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核心操作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1CD2E70-2316-49C4-8F81-9AE6E0153894}"/>
              </a:ext>
            </a:extLst>
          </p:cNvPr>
          <p:cNvSpPr txBox="1"/>
          <p:nvPr/>
        </p:nvSpPr>
        <p:spPr>
          <a:xfrm>
            <a:off x="1443535" y="2642761"/>
            <a:ext cx="438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操作配置－搖桿</a:t>
            </a:r>
          </a:p>
        </p:txBody>
      </p: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03072B5A-C5CB-4D17-B8D7-245CB4CE448A}"/>
              </a:ext>
            </a:extLst>
          </p:cNvPr>
          <p:cNvGrpSpPr/>
          <p:nvPr/>
        </p:nvGrpSpPr>
        <p:grpSpPr>
          <a:xfrm>
            <a:off x="1447396" y="3130970"/>
            <a:ext cx="3793248" cy="3222770"/>
            <a:chOff x="4509147" y="3409880"/>
            <a:chExt cx="2935434" cy="2493967"/>
          </a:xfr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橢圓 24">
              <a:extLst>
                <a:ext uri="{FF2B5EF4-FFF2-40B4-BE49-F238E27FC236}">
                  <a16:creationId xmlns:a16="http://schemas.microsoft.com/office/drawing/2014/main" id="{971EFDD0-2FB5-46CF-B2EA-E966D82AAD8F}"/>
                </a:ext>
              </a:extLst>
            </p:cNvPr>
            <p:cNvSpPr/>
            <p:nvPr/>
          </p:nvSpPr>
          <p:spPr>
            <a:xfrm>
              <a:off x="6257880" y="3409880"/>
              <a:ext cx="621908" cy="621909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銃技攻擊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Ｓ</a:t>
              </a:r>
            </a:p>
          </p:txBody>
        </p:sp>
        <p:sp>
          <p:nvSpPr>
            <p:cNvPr id="26" name="橢圓 25">
              <a:extLst>
                <a:ext uri="{FF2B5EF4-FFF2-40B4-BE49-F238E27FC236}">
                  <a16:creationId xmlns:a16="http://schemas.microsoft.com/office/drawing/2014/main" id="{6FE78B54-AFDE-42C4-8E03-5C2C3285B564}"/>
                </a:ext>
              </a:extLst>
            </p:cNvPr>
            <p:cNvSpPr/>
            <p:nvPr/>
          </p:nvSpPr>
          <p:spPr>
            <a:xfrm>
              <a:off x="5698367" y="3974870"/>
              <a:ext cx="621908" cy="621909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近身攻擊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Ｍ</a:t>
              </a:r>
            </a:p>
          </p:txBody>
        </p:sp>
        <p:sp>
          <p:nvSpPr>
            <p:cNvPr id="27" name="橢圓 26">
              <a:extLst>
                <a:ext uri="{FF2B5EF4-FFF2-40B4-BE49-F238E27FC236}">
                  <a16:creationId xmlns:a16="http://schemas.microsoft.com/office/drawing/2014/main" id="{902EB7F0-7AB8-464D-9B7E-4CF948C96C51}"/>
                </a:ext>
              </a:extLst>
            </p:cNvPr>
            <p:cNvSpPr/>
            <p:nvPr/>
          </p:nvSpPr>
          <p:spPr>
            <a:xfrm>
              <a:off x="6822673" y="3974868"/>
              <a:ext cx="621908" cy="621909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快速反應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Ｒ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9" name="橢圓 28">
              <a:extLst>
                <a:ext uri="{FF2B5EF4-FFF2-40B4-BE49-F238E27FC236}">
                  <a16:creationId xmlns:a16="http://schemas.microsoft.com/office/drawing/2014/main" id="{78768142-E6D7-432A-9CC6-D2FE55D84DD8}"/>
                </a:ext>
              </a:extLst>
            </p:cNvPr>
            <p:cNvSpPr/>
            <p:nvPr/>
          </p:nvSpPr>
          <p:spPr>
            <a:xfrm>
              <a:off x="6257880" y="4541943"/>
              <a:ext cx="621908" cy="621909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武器攻擊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Ｗ</a:t>
              </a:r>
            </a:p>
          </p:txBody>
        </p:sp>
        <p:sp>
          <p:nvSpPr>
            <p:cNvPr id="30" name="箭號: 全向 29">
              <a:extLst>
                <a:ext uri="{FF2B5EF4-FFF2-40B4-BE49-F238E27FC236}">
                  <a16:creationId xmlns:a16="http://schemas.microsoft.com/office/drawing/2014/main" id="{14DA0D0F-550B-4919-97CA-B10DE82C7416}"/>
                </a:ext>
              </a:extLst>
            </p:cNvPr>
            <p:cNvSpPr/>
            <p:nvPr/>
          </p:nvSpPr>
          <p:spPr>
            <a:xfrm>
              <a:off x="4509147" y="4269495"/>
              <a:ext cx="1634352" cy="1634352"/>
            </a:xfrm>
            <a:prstGeom prst="quadArrow">
              <a:avLst>
                <a:gd name="adj1" fmla="val 37492"/>
                <a:gd name="adj2" fmla="val 14991"/>
                <a:gd name="adj3" fmla="val 9628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跳躍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左右移動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防禦</a:t>
              </a:r>
            </a:p>
          </p:txBody>
        </p:sp>
      </p:grp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BEDD9E4A-19EB-441D-8152-65277C3E077B}"/>
              </a:ext>
            </a:extLst>
          </p:cNvPr>
          <p:cNvSpPr txBox="1"/>
          <p:nvPr/>
        </p:nvSpPr>
        <p:spPr>
          <a:xfrm>
            <a:off x="5364463" y="3104426"/>
            <a:ext cx="56064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近身攻擊：距離短收招快／長按投擲技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武器攻擊：距離長收招慢／長按破防或牽制技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銃技攻擊：距離短／長按距離遠但需消耗能量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快速反應：消耗氣力值使用迴避動作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6C2EA46C-A773-4998-8992-D527F4A46EC6}"/>
              </a:ext>
            </a:extLst>
          </p:cNvPr>
          <p:cNvSpPr txBox="1"/>
          <p:nvPr/>
        </p:nvSpPr>
        <p:spPr>
          <a:xfrm>
            <a:off x="5360870" y="4434920"/>
            <a:ext cx="5136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→→：衝刺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→Ｒ：翻滾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↓Ｒ：迴避／彈刀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9778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71DAD060-C9C3-4AAC-9848-E7B7D08A9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762" y="2808771"/>
            <a:ext cx="2999543" cy="3932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2C1BB404-BF35-4651-A531-E4756C6B2917}"/>
              </a:ext>
            </a:extLst>
          </p:cNvPr>
          <p:cNvSpPr txBox="1"/>
          <p:nvPr/>
        </p:nvSpPr>
        <p:spPr>
          <a:xfrm>
            <a:off x="1444107" y="2119583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核心操作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1CD2E70-2316-49C4-8F81-9AE6E0153894}"/>
              </a:ext>
            </a:extLst>
          </p:cNvPr>
          <p:cNvSpPr txBox="1"/>
          <p:nvPr/>
        </p:nvSpPr>
        <p:spPr>
          <a:xfrm>
            <a:off x="1443535" y="2642761"/>
            <a:ext cx="438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近身攻擊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E635595-5C70-44DA-BD5F-A2ACF6EEB656}"/>
              </a:ext>
            </a:extLst>
          </p:cNvPr>
          <p:cNvSpPr txBox="1"/>
          <p:nvPr/>
        </p:nvSpPr>
        <p:spPr>
          <a:xfrm>
            <a:off x="5364463" y="3104426"/>
            <a:ext cx="56064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基本攻擊（Ｍ）：踢技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長按攻擊（ＨＭ）：投擲技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下段攻擊（↓Ｍ）：下踢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下段重攻擊（↓ＨＭ）：長按下重踢（擊倒）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跳躍攻擊（↑Ｍ）：踢擊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衝刺攻擊（→→Ｍ）：滑鏟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．．．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9390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71DAD060-C9C3-4AAC-9848-E7B7D08A9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16239" y="2761617"/>
            <a:ext cx="3377066" cy="3819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2C1BB404-BF35-4651-A531-E4756C6B2917}"/>
              </a:ext>
            </a:extLst>
          </p:cNvPr>
          <p:cNvSpPr txBox="1"/>
          <p:nvPr/>
        </p:nvSpPr>
        <p:spPr>
          <a:xfrm>
            <a:off x="1444107" y="2119583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核心操作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1CD2E70-2316-49C4-8F81-9AE6E0153894}"/>
              </a:ext>
            </a:extLst>
          </p:cNvPr>
          <p:cNvSpPr txBox="1"/>
          <p:nvPr/>
        </p:nvSpPr>
        <p:spPr>
          <a:xfrm>
            <a:off x="1443535" y="2642761"/>
            <a:ext cx="438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武器攻擊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E635595-5C70-44DA-BD5F-A2ACF6EEB656}"/>
              </a:ext>
            </a:extLst>
          </p:cNvPr>
          <p:cNvSpPr txBox="1"/>
          <p:nvPr/>
        </p:nvSpPr>
        <p:spPr>
          <a:xfrm>
            <a:off x="5364463" y="3104426"/>
            <a:ext cx="560641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基本攻擊（Ｗ）：橫砍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長按攻擊（ＨＷ）：前刺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截空攻擊（↓Ｗ）：向上刺擊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截空重攻擊（↓ＨＷ）：上砍（擊飛）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跳躍攻擊（↑Ｗ）：刺擊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跳躍重攻擊（↑ＨＷ）：上躍斬（擊飛）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衝刺攻擊（→→Ｗ）：橫砍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．．．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5285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71DAD060-C9C3-4AAC-9848-E7B7D08A9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307973" y="2835201"/>
            <a:ext cx="4457644" cy="3815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2C1BB404-BF35-4651-A531-E4756C6B2917}"/>
              </a:ext>
            </a:extLst>
          </p:cNvPr>
          <p:cNvSpPr txBox="1"/>
          <p:nvPr/>
        </p:nvSpPr>
        <p:spPr>
          <a:xfrm>
            <a:off x="1444107" y="2119583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核心操作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1CD2E70-2316-49C4-8F81-9AE6E0153894}"/>
              </a:ext>
            </a:extLst>
          </p:cNvPr>
          <p:cNvSpPr txBox="1"/>
          <p:nvPr/>
        </p:nvSpPr>
        <p:spPr>
          <a:xfrm>
            <a:off x="1443535" y="2642761"/>
            <a:ext cx="438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銃技攻擊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E635595-5C70-44DA-BD5F-A2ACF6EEB656}"/>
              </a:ext>
            </a:extLst>
          </p:cNvPr>
          <p:cNvSpPr txBox="1"/>
          <p:nvPr/>
        </p:nvSpPr>
        <p:spPr>
          <a:xfrm>
            <a:off x="5364463" y="3104426"/>
            <a:ext cx="583693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基本攻擊（Ｓ）：點火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長按攻擊（ＨＳ）：開火（射彈）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向上攻擊（↓Ｓ）：向上點火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向上重攻擊（↓ＨＳ）：向上開火（射彈擊飛）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跳躍攻擊（↑Ｓ）：向下點火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衝刺攻擊（→→Ｓ）：轉身點火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．．．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7608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71DAD060-C9C3-4AAC-9848-E7B7D08A9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17526" y="2835201"/>
            <a:ext cx="2438538" cy="3815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2C1BB404-BF35-4651-A531-E4756C6B2917}"/>
              </a:ext>
            </a:extLst>
          </p:cNvPr>
          <p:cNvSpPr txBox="1"/>
          <p:nvPr/>
        </p:nvSpPr>
        <p:spPr>
          <a:xfrm>
            <a:off x="1444107" y="2119583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核心操作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1CD2E70-2316-49C4-8F81-9AE6E0153894}"/>
              </a:ext>
            </a:extLst>
          </p:cNvPr>
          <p:cNvSpPr txBox="1"/>
          <p:nvPr/>
        </p:nvSpPr>
        <p:spPr>
          <a:xfrm>
            <a:off x="1443535" y="2642761"/>
            <a:ext cx="438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特殊攻擊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E635595-5C70-44DA-BD5F-A2ACF6EEB656}"/>
              </a:ext>
            </a:extLst>
          </p:cNvPr>
          <p:cNvSpPr txBox="1"/>
          <p:nvPr/>
        </p:nvSpPr>
        <p:spPr>
          <a:xfrm>
            <a:off x="5364463" y="3104426"/>
            <a:ext cx="574168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↓→Ｍ：上躍踢（擊飛）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↓→Ｗ：下斜砍（擊墜）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跳躍中＞↓Ｍ：下踢（擊墜）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近身攻擊（Ｍ）反擊：前翻下踢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武器攻擊（Ｗ）反擊：迴避橫砍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必殺技（←↓→Ｓ）：特殊前刺連發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．．．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784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8823123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EC4A15B5-0F5A-4EE8-B983-DA267D466EFB}"/>
              </a:ext>
            </a:extLst>
          </p:cNvPr>
          <p:cNvSpPr/>
          <p:nvPr/>
        </p:nvSpPr>
        <p:spPr>
          <a:xfrm>
            <a:off x="1959425" y="4275347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60077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字方塊 2">
            <a:extLst>
              <a:ext uri="{FF2B5EF4-FFF2-40B4-BE49-F238E27FC236}">
                <a16:creationId xmlns:a16="http://schemas.microsoft.com/office/drawing/2014/main" id="{5099547F-EFB2-4D02-A1C2-D3B5044ED4FE}"/>
              </a:ext>
            </a:extLst>
          </p:cNvPr>
          <p:cNvSpPr txBox="1"/>
          <p:nvPr/>
        </p:nvSpPr>
        <p:spPr>
          <a:xfrm>
            <a:off x="1858331" y="3247439"/>
            <a:ext cx="2022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楊昌龍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AE50B03-453D-4275-B164-29F6302D2E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299629" y="3726237"/>
            <a:ext cx="1139544" cy="1139544"/>
          </a:xfrm>
          <a:prstGeom prst="rect">
            <a:avLst/>
          </a:prstGeom>
        </p:spPr>
      </p:pic>
      <p:pic>
        <p:nvPicPr>
          <p:cNvPr id="51" name="圖片 6">
            <a:extLst>
              <a:ext uri="{FF2B5EF4-FFF2-40B4-BE49-F238E27FC236}">
                <a16:creationId xmlns:a16="http://schemas.microsoft.com/office/drawing/2014/main" id="{A0C20C51-415C-4F41-97C8-4B09F87BBE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290728" y="3721095"/>
            <a:ext cx="1139544" cy="1139544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89F8AC12-2696-4547-B8BF-AABE3FA5317A}"/>
              </a:ext>
            </a:extLst>
          </p:cNvPr>
          <p:cNvSpPr txBox="1"/>
          <p:nvPr/>
        </p:nvSpPr>
        <p:spPr>
          <a:xfrm>
            <a:off x="1858331" y="4881472"/>
            <a:ext cx="2022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專案企劃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程式設計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音樂音效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A47EFC7D-24F1-4E04-B342-1FDEF6F78416}"/>
              </a:ext>
            </a:extLst>
          </p:cNvPr>
          <p:cNvSpPr txBox="1"/>
          <p:nvPr/>
        </p:nvSpPr>
        <p:spPr>
          <a:xfrm>
            <a:off x="4013314" y="3247439"/>
            <a:ext cx="2022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楊志騰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4F847B21-7B1F-494C-A92C-7416F442CC17}"/>
              </a:ext>
            </a:extLst>
          </p:cNvPr>
          <p:cNvSpPr txBox="1"/>
          <p:nvPr/>
        </p:nvSpPr>
        <p:spPr>
          <a:xfrm>
            <a:off x="4013314" y="4881472"/>
            <a:ext cx="202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美術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介面設計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78E1F741-FFB1-42A6-A908-0981DE137D44}"/>
              </a:ext>
            </a:extLst>
          </p:cNvPr>
          <p:cNvSpPr txBox="1"/>
          <p:nvPr/>
        </p:nvSpPr>
        <p:spPr>
          <a:xfrm>
            <a:off x="6166872" y="3247439"/>
            <a:ext cx="2022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陳星佑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805B9E0E-8AAC-4B83-B1F9-CA6303FDAD80}"/>
              </a:ext>
            </a:extLst>
          </p:cNvPr>
          <p:cNvSpPr txBox="1"/>
          <p:nvPr/>
        </p:nvSpPr>
        <p:spPr>
          <a:xfrm>
            <a:off x="6166872" y="4881472"/>
            <a:ext cx="202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場景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遊戲特效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F836C159-117A-432A-8130-86D49AED259B}"/>
              </a:ext>
            </a:extLst>
          </p:cNvPr>
          <p:cNvSpPr txBox="1"/>
          <p:nvPr/>
        </p:nvSpPr>
        <p:spPr>
          <a:xfrm>
            <a:off x="8320430" y="3247439"/>
            <a:ext cx="2022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侯勝勳</a:t>
            </a: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F804D73D-589C-46EB-A025-7059E419E8C2}"/>
              </a:ext>
            </a:extLst>
          </p:cNvPr>
          <p:cNvSpPr txBox="1"/>
          <p:nvPr/>
        </p:nvSpPr>
        <p:spPr>
          <a:xfrm>
            <a:off x="8320430" y="4881472"/>
            <a:ext cx="202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角色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動作設計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60EBA890-864A-43EF-A1C4-C09A5F6D336B}"/>
              </a:ext>
            </a:extLst>
          </p:cNvPr>
          <p:cNvSpPr txBox="1"/>
          <p:nvPr/>
        </p:nvSpPr>
        <p:spPr>
          <a:xfrm>
            <a:off x="3573205" y="2427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ea typeface="微軟正黑體" panose="020B0604030504040204" pitchFamily="34" charset="-120"/>
              </a:rPr>
              <a:t>工作分配</a:t>
            </a:r>
          </a:p>
        </p:txBody>
      </p:sp>
      <p:pic>
        <p:nvPicPr>
          <p:cNvPr id="43" name="圖片 6">
            <a:extLst>
              <a:ext uri="{FF2B5EF4-FFF2-40B4-BE49-F238E27FC236}">
                <a16:creationId xmlns:a16="http://schemas.microsoft.com/office/drawing/2014/main" id="{BA93ADEF-A4A9-413B-B4FC-9398C0B7C6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454612" y="3726237"/>
            <a:ext cx="1139544" cy="1139544"/>
          </a:xfrm>
          <a:prstGeom prst="rect">
            <a:avLst/>
          </a:prstGeom>
        </p:spPr>
      </p:pic>
      <p:pic>
        <p:nvPicPr>
          <p:cNvPr id="44" name="圖片 6">
            <a:extLst>
              <a:ext uri="{FF2B5EF4-FFF2-40B4-BE49-F238E27FC236}">
                <a16:creationId xmlns:a16="http://schemas.microsoft.com/office/drawing/2014/main" id="{67DBF23C-DBC4-4FB5-9BCB-48DB4A32A7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6608170" y="3726237"/>
            <a:ext cx="1139544" cy="1139544"/>
          </a:xfrm>
          <a:prstGeom prst="rect">
            <a:avLst/>
          </a:prstGeom>
        </p:spPr>
      </p:pic>
      <p:pic>
        <p:nvPicPr>
          <p:cNvPr id="45" name="圖片 6">
            <a:extLst>
              <a:ext uri="{FF2B5EF4-FFF2-40B4-BE49-F238E27FC236}">
                <a16:creationId xmlns:a16="http://schemas.microsoft.com/office/drawing/2014/main" id="{F26A8892-6A00-4D0B-ADD5-525E884BB7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761728" y="3726237"/>
            <a:ext cx="1139544" cy="1139544"/>
          </a:xfrm>
          <a:prstGeom prst="rect">
            <a:avLst/>
          </a:prstGeom>
        </p:spPr>
      </p:pic>
      <p:pic>
        <p:nvPicPr>
          <p:cNvPr id="52" name="圖片 6">
            <a:extLst>
              <a:ext uri="{FF2B5EF4-FFF2-40B4-BE49-F238E27FC236}">
                <a16:creationId xmlns:a16="http://schemas.microsoft.com/office/drawing/2014/main" id="{B120D5BB-0FD9-4E5A-8663-E5C7457087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4454612" y="3721095"/>
            <a:ext cx="1139544" cy="1139544"/>
          </a:xfrm>
          <a:prstGeom prst="rect">
            <a:avLst/>
          </a:prstGeom>
        </p:spPr>
      </p:pic>
      <p:pic>
        <p:nvPicPr>
          <p:cNvPr id="53" name="圖片 6">
            <a:extLst>
              <a:ext uri="{FF2B5EF4-FFF2-40B4-BE49-F238E27FC236}">
                <a16:creationId xmlns:a16="http://schemas.microsoft.com/office/drawing/2014/main" id="{4B5D0740-4EFB-4D6A-AD64-8A8A4ED543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6597846" y="3721095"/>
            <a:ext cx="1139544" cy="1139544"/>
          </a:xfrm>
          <a:prstGeom prst="rect">
            <a:avLst/>
          </a:prstGeom>
        </p:spPr>
      </p:pic>
      <p:pic>
        <p:nvPicPr>
          <p:cNvPr id="54" name="圖片 6">
            <a:extLst>
              <a:ext uri="{FF2B5EF4-FFF2-40B4-BE49-F238E27FC236}">
                <a16:creationId xmlns:a16="http://schemas.microsoft.com/office/drawing/2014/main" id="{560CA3D7-CE0D-4E7B-9630-D6E1E87C59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8762339" y="3721095"/>
            <a:ext cx="1139544" cy="113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9" grpId="0"/>
      <p:bldP spid="32" grpId="0"/>
      <p:bldP spid="4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60EBA890-864A-43EF-A1C4-C09A5F6D336B}"/>
              </a:ext>
            </a:extLst>
          </p:cNvPr>
          <p:cNvSpPr txBox="1"/>
          <p:nvPr/>
        </p:nvSpPr>
        <p:spPr>
          <a:xfrm>
            <a:off x="3573205" y="2427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ea typeface="微軟正黑體" panose="020B0604030504040204" pitchFamily="34" charset="-120"/>
              </a:rPr>
              <a:t>時程規劃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D2DC2704-B963-45CB-8A93-228FE31659A2}"/>
              </a:ext>
            </a:extLst>
          </p:cNvPr>
          <p:cNvGrpSpPr/>
          <p:nvPr/>
        </p:nvGrpSpPr>
        <p:grpSpPr>
          <a:xfrm>
            <a:off x="1334830" y="3345673"/>
            <a:ext cx="9522340" cy="2793798"/>
            <a:chOff x="1334830" y="3345673"/>
            <a:chExt cx="9522340" cy="2793798"/>
          </a:xfrm>
        </p:grpSpPr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21A700E9-202E-4F53-A293-F276E023E284}"/>
                </a:ext>
              </a:extLst>
            </p:cNvPr>
            <p:cNvGrpSpPr/>
            <p:nvPr/>
          </p:nvGrpSpPr>
          <p:grpSpPr>
            <a:xfrm>
              <a:off x="1334830" y="3345673"/>
              <a:ext cx="9522340" cy="2793798"/>
              <a:chOff x="409252" y="3345673"/>
              <a:chExt cx="11600257" cy="2793798"/>
            </a:xfrm>
          </p:grpSpPr>
          <p:cxnSp>
            <p:nvCxnSpPr>
              <p:cNvPr id="56" name="直線接點​​(S) 13">
                <a:extLst>
                  <a:ext uri="{FF2B5EF4-FFF2-40B4-BE49-F238E27FC236}">
                    <a16:creationId xmlns:a16="http://schemas.microsoft.com/office/drawing/2014/main" id="{0754B594-78B9-4940-B685-5852D546352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1664413" y="3992643"/>
                <a:ext cx="0" cy="462337"/>
              </a:xfrm>
              <a:prstGeom prst="line">
                <a:avLst/>
              </a:prstGeom>
              <a:solidFill>
                <a:schemeClr val="tx2"/>
              </a:solidFill>
              <a:ln w="28575">
                <a:solidFill>
                  <a:schemeClr val="tx2"/>
                </a:solidFill>
                <a:tailEnd type="diamond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8" name="群組 57">
                <a:extLst>
                  <a:ext uri="{FF2B5EF4-FFF2-40B4-BE49-F238E27FC236}">
                    <a16:creationId xmlns:a16="http://schemas.microsoft.com/office/drawing/2014/main" id="{C3022E59-8D49-40B6-B14E-E6374F387C91}"/>
                  </a:ext>
                </a:extLst>
              </p:cNvPr>
              <p:cNvGrpSpPr/>
              <p:nvPr/>
            </p:nvGrpSpPr>
            <p:grpSpPr>
              <a:xfrm>
                <a:off x="409252" y="4548731"/>
                <a:ext cx="11056516" cy="506002"/>
                <a:chOff x="406685" y="3175999"/>
                <a:chExt cx="11056516" cy="506002"/>
              </a:xfrm>
            </p:grpSpPr>
            <p:sp>
              <p:nvSpPr>
                <p:cNvPr id="61" name="平行四邊形 60">
                  <a:extLst>
                    <a:ext uri="{FF2B5EF4-FFF2-40B4-BE49-F238E27FC236}">
                      <a16:creationId xmlns:a16="http://schemas.microsoft.com/office/drawing/2014/main" id="{DBD57FAC-ABAE-4F15-99E2-4BD5D37BB1ED}"/>
                    </a:ext>
                  </a:extLst>
                </p:cNvPr>
                <p:cNvSpPr/>
                <p:nvPr userDrawn="1"/>
              </p:nvSpPr>
              <p:spPr>
                <a:xfrm>
                  <a:off x="406685" y="3175999"/>
                  <a:ext cx="2322816" cy="506002"/>
                </a:xfrm>
                <a:prstGeom prst="parallelogram">
                  <a:avLst>
                    <a:gd name="adj" fmla="val 59518"/>
                  </a:avLst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2022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年</a:t>
                  </a:r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3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月</a:t>
                  </a:r>
                  <a:endParaRPr lang="zh-TW" altLang="en-US" sz="1600" noProof="0" dirty="0">
                    <a:solidFill>
                      <a:schemeClr val="tx2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62" name="平行四邊形 61">
                  <a:extLst>
                    <a:ext uri="{FF2B5EF4-FFF2-40B4-BE49-F238E27FC236}">
                      <a16:creationId xmlns:a16="http://schemas.microsoft.com/office/drawing/2014/main" id="{B5C0E813-8EDC-4CC6-8773-B25751A46910}"/>
                    </a:ext>
                  </a:extLst>
                </p:cNvPr>
                <p:cNvSpPr/>
                <p:nvPr userDrawn="1"/>
              </p:nvSpPr>
              <p:spPr>
                <a:xfrm>
                  <a:off x="2669354" y="3175999"/>
                  <a:ext cx="2322816" cy="506002"/>
                </a:xfrm>
                <a:prstGeom prst="parallelogram">
                  <a:avLst>
                    <a:gd name="adj" fmla="val 59518"/>
                  </a:avLst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2022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年</a:t>
                  </a:r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4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月</a:t>
                  </a:r>
                  <a:endParaRPr lang="zh-TW" altLang="en-US" sz="1600" noProof="0" dirty="0">
                    <a:solidFill>
                      <a:schemeClr val="tx2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63" name="平行四邊形 62">
                  <a:extLst>
                    <a:ext uri="{FF2B5EF4-FFF2-40B4-BE49-F238E27FC236}">
                      <a16:creationId xmlns:a16="http://schemas.microsoft.com/office/drawing/2014/main" id="{DD160B85-9980-445B-85B6-A68637956E41}"/>
                    </a:ext>
                  </a:extLst>
                </p:cNvPr>
                <p:cNvSpPr/>
                <p:nvPr userDrawn="1"/>
              </p:nvSpPr>
              <p:spPr>
                <a:xfrm>
                  <a:off x="4932023" y="3175999"/>
                  <a:ext cx="2322816" cy="506002"/>
                </a:xfrm>
                <a:prstGeom prst="parallelogram">
                  <a:avLst>
                    <a:gd name="adj" fmla="val 59518"/>
                  </a:avLst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r>
                    <a:rPr lang="en-US" altLang="zh-TW" sz="1600" noProof="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2022</a:t>
                  </a:r>
                  <a:r>
                    <a:rPr lang="zh-TW" altLang="en-US" sz="1600" noProof="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年</a:t>
                  </a:r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5</a:t>
                  </a:r>
                  <a:r>
                    <a:rPr lang="zh-TW" altLang="en-US" sz="1600" noProof="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月</a:t>
                  </a:r>
                </a:p>
              </p:txBody>
            </p:sp>
            <p:sp>
              <p:nvSpPr>
                <p:cNvPr id="66" name="平行四邊形 65">
                  <a:extLst>
                    <a:ext uri="{FF2B5EF4-FFF2-40B4-BE49-F238E27FC236}">
                      <a16:creationId xmlns:a16="http://schemas.microsoft.com/office/drawing/2014/main" id="{F1257D51-8CB6-42FF-9CA7-E561FDE3F962}"/>
                    </a:ext>
                  </a:extLst>
                </p:cNvPr>
                <p:cNvSpPr/>
                <p:nvPr userDrawn="1"/>
              </p:nvSpPr>
              <p:spPr>
                <a:xfrm>
                  <a:off x="7194693" y="3175999"/>
                  <a:ext cx="2322816" cy="506002"/>
                </a:xfrm>
                <a:prstGeom prst="parallelogram">
                  <a:avLst>
                    <a:gd name="adj" fmla="val 59518"/>
                  </a:avLst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2022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年</a:t>
                  </a:r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6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月</a:t>
                  </a:r>
                  <a:endParaRPr lang="zh-TW" altLang="en-US" sz="1600" noProof="0" dirty="0">
                    <a:solidFill>
                      <a:schemeClr val="tx2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67" name="平行四邊形 66">
                  <a:extLst>
                    <a:ext uri="{FF2B5EF4-FFF2-40B4-BE49-F238E27FC236}">
                      <a16:creationId xmlns:a16="http://schemas.microsoft.com/office/drawing/2014/main" id="{2B399CD8-420D-45C7-980A-99AB7C6016C7}"/>
                    </a:ext>
                  </a:extLst>
                </p:cNvPr>
                <p:cNvSpPr/>
                <p:nvPr/>
              </p:nvSpPr>
              <p:spPr>
                <a:xfrm>
                  <a:off x="9457366" y="3175999"/>
                  <a:ext cx="2005835" cy="506002"/>
                </a:xfrm>
                <a:prstGeom prst="parallelogram">
                  <a:avLst>
                    <a:gd name="adj" fmla="val 59518"/>
                  </a:avLst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zh-TW" altLang="en-US" sz="1600" noProof="0" dirty="0">
                    <a:solidFill>
                      <a:schemeClr val="tx2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</p:grpSp>
          <p:sp>
            <p:nvSpPr>
              <p:cNvPr id="68" name="文字版面配置區 23">
                <a:extLst>
                  <a:ext uri="{FF2B5EF4-FFF2-40B4-BE49-F238E27FC236}">
                    <a16:creationId xmlns:a16="http://schemas.microsoft.com/office/drawing/2014/main" id="{DA350A15-A789-41F2-B198-60A41719C56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9252" y="3345673"/>
                <a:ext cx="4477594" cy="415460"/>
              </a:xfrm>
              <a:prstGeom prst="rect">
                <a:avLst/>
              </a:prstGeom>
            </p:spPr>
            <p:txBody>
              <a:bodyPr rtlCol="0" anchor="b"/>
              <a:lstStyle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kern="1200">
                    <a:noFill/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角色動作調整測試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特效與渲染等製作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遊戲系統與碰撞判定製作實測</a:t>
                </a:r>
              </a:p>
            </p:txBody>
          </p:sp>
          <p:cxnSp>
            <p:nvCxnSpPr>
              <p:cNvPr id="70" name="直線接點​​(S) 29">
                <a:extLst>
                  <a:ext uri="{FF2B5EF4-FFF2-40B4-BE49-F238E27FC236}">
                    <a16:creationId xmlns:a16="http://schemas.microsoft.com/office/drawing/2014/main" id="{CC6CC056-B81C-4E3C-B9CF-FC9F80D52B4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rot="10800000" flipV="1">
                <a:off x="3752203" y="5172586"/>
                <a:ext cx="0" cy="462337"/>
              </a:xfrm>
              <a:prstGeom prst="line">
                <a:avLst/>
              </a:prstGeom>
              <a:solidFill>
                <a:schemeClr val="tx2"/>
              </a:solidFill>
              <a:ln w="28575">
                <a:solidFill>
                  <a:schemeClr val="tx2"/>
                </a:solidFill>
                <a:headEnd type="none" w="med" len="med"/>
                <a:tailEnd type="diamond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文字版面配置區 23">
                <a:extLst>
                  <a:ext uri="{FF2B5EF4-FFF2-40B4-BE49-F238E27FC236}">
                    <a16:creationId xmlns:a16="http://schemas.microsoft.com/office/drawing/2014/main" id="{A5A50118-FB03-499F-9DA9-9F4818905C2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81409" y="5851962"/>
                <a:ext cx="4582272" cy="287509"/>
              </a:xfrm>
              <a:prstGeom prst="rect">
                <a:avLst/>
              </a:prstGeom>
            </p:spPr>
            <p:txBody>
              <a:bodyPr rtlCol="0"/>
              <a:lstStyle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kern="1200">
                    <a:noFill/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第二角色製作完成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戰鬥相關數值製作與操作優化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75" name="直線接點​​(S) 34">
                <a:extLst>
                  <a:ext uri="{FF2B5EF4-FFF2-40B4-BE49-F238E27FC236}">
                    <a16:creationId xmlns:a16="http://schemas.microsoft.com/office/drawing/2014/main" id="{AA24FEB5-07AA-4D05-914E-83943394B09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6095999" y="3992643"/>
                <a:ext cx="0" cy="462337"/>
              </a:xfrm>
              <a:prstGeom prst="line">
                <a:avLst/>
              </a:prstGeom>
              <a:solidFill>
                <a:schemeClr val="tx2"/>
              </a:solidFill>
              <a:ln w="28575">
                <a:solidFill>
                  <a:schemeClr val="tx2"/>
                </a:solidFill>
                <a:tailEnd type="diamond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文字版面配置區 23">
                <a:extLst>
                  <a:ext uri="{FF2B5EF4-FFF2-40B4-BE49-F238E27FC236}">
                    <a16:creationId xmlns:a16="http://schemas.microsoft.com/office/drawing/2014/main" id="{4C16E7E0-4AB3-4A94-BCA2-762B013ACE3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86849" y="3345673"/>
                <a:ext cx="4573079" cy="415460"/>
              </a:xfrm>
              <a:prstGeom prst="rect">
                <a:avLst/>
              </a:prstGeom>
            </p:spPr>
            <p:txBody>
              <a:bodyPr rtlCol="0" anchor="b"/>
              <a:lstStyle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kern="1200">
                    <a:noFill/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對戰模式製作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第一角色與第一場景改善優化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第二場景製作完成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80" name="直線接點​​(S) 39">
                <a:extLst>
                  <a:ext uri="{FF2B5EF4-FFF2-40B4-BE49-F238E27FC236}">
                    <a16:creationId xmlns:a16="http://schemas.microsoft.com/office/drawing/2014/main" id="{1A3989A8-12B0-449A-8388-D4BD102804C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rot="10800000" flipV="1">
                <a:off x="8334479" y="5172586"/>
                <a:ext cx="0" cy="462337"/>
              </a:xfrm>
              <a:prstGeom prst="line">
                <a:avLst/>
              </a:prstGeom>
              <a:solidFill>
                <a:schemeClr val="tx2"/>
              </a:solidFill>
              <a:ln w="28575">
                <a:solidFill>
                  <a:schemeClr val="tx2"/>
                </a:solidFill>
                <a:headEnd type="none" w="med" len="med"/>
                <a:tailEnd type="diamond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文字版面配置區 23">
                <a:extLst>
                  <a:ext uri="{FF2B5EF4-FFF2-40B4-BE49-F238E27FC236}">
                    <a16:creationId xmlns:a16="http://schemas.microsoft.com/office/drawing/2014/main" id="{49C8952B-0AD8-4AC5-BECB-B2060F3B4B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63683" y="5851962"/>
                <a:ext cx="4719063" cy="287509"/>
              </a:xfrm>
              <a:prstGeom prst="rect">
                <a:avLst/>
              </a:prstGeom>
            </p:spPr>
            <p:txBody>
              <a:bodyPr rtlCol="0"/>
              <a:lstStyle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kern="1200">
                    <a:noFill/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第三角色製作完成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第三場景製作完成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音樂與音效製作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85" name="直線接點​​(S) 44">
                <a:extLst>
                  <a:ext uri="{FF2B5EF4-FFF2-40B4-BE49-F238E27FC236}">
                    <a16:creationId xmlns:a16="http://schemas.microsoft.com/office/drawing/2014/main" id="{C88D860C-E7A1-4FAC-B26C-B1D51020917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10669079" y="3992643"/>
                <a:ext cx="0" cy="462337"/>
              </a:xfrm>
              <a:prstGeom prst="line">
                <a:avLst/>
              </a:prstGeom>
              <a:solidFill>
                <a:schemeClr val="tx2"/>
              </a:solidFill>
              <a:ln w="28575">
                <a:solidFill>
                  <a:schemeClr val="tx2"/>
                </a:solidFill>
                <a:tailEnd type="diamond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文字版面配置區 23">
                <a:extLst>
                  <a:ext uri="{FF2B5EF4-FFF2-40B4-BE49-F238E27FC236}">
                    <a16:creationId xmlns:a16="http://schemas.microsoft.com/office/drawing/2014/main" id="{26AF784B-0078-4BDD-B762-E6A6C3E3018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59930" y="3345673"/>
                <a:ext cx="2549579" cy="415460"/>
              </a:xfrm>
              <a:prstGeom prst="rect">
                <a:avLst/>
              </a:prstGeom>
            </p:spPr>
            <p:txBody>
              <a:bodyPr rtlCol="0" anchor="b"/>
              <a:lstStyle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kern="1200">
                    <a:noFill/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完善所有功能介面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各角色完成製作與實測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各地圖完成製作與實測</a:t>
                </a:r>
              </a:p>
            </p:txBody>
          </p:sp>
        </p:grpSp>
        <p:sp>
          <p:nvSpPr>
            <p:cNvPr id="48" name="箭號: 向右 47">
              <a:extLst>
                <a:ext uri="{FF2B5EF4-FFF2-40B4-BE49-F238E27FC236}">
                  <a16:creationId xmlns:a16="http://schemas.microsoft.com/office/drawing/2014/main" id="{63FBB747-A37C-4638-9662-06236832D5CF}"/>
                </a:ext>
              </a:extLst>
            </p:cNvPr>
            <p:cNvSpPr/>
            <p:nvPr/>
          </p:nvSpPr>
          <p:spPr>
            <a:xfrm>
              <a:off x="9086488" y="4546895"/>
              <a:ext cx="1584539" cy="507836"/>
            </a:xfrm>
            <a:prstGeom prst="rightArrow">
              <a:avLst>
                <a:gd name="adj1" fmla="val 100000"/>
                <a:gd name="adj2" fmla="val 5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noProof="0" dirty="0">
                  <a:solidFill>
                    <a:schemeClr val="tx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2022</a:t>
              </a:r>
              <a:r>
                <a:rPr lang="zh-TW" altLang="en-US" sz="1600" noProof="0" dirty="0">
                  <a:solidFill>
                    <a:schemeClr val="tx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年</a:t>
              </a:r>
              <a:r>
                <a:rPr lang="en-US" altLang="zh-TW" sz="1600" noProof="0" dirty="0">
                  <a:solidFill>
                    <a:schemeClr val="tx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7</a:t>
              </a:r>
              <a:r>
                <a:rPr lang="zh-TW" altLang="en-US" sz="1600" noProof="0" dirty="0">
                  <a:solidFill>
                    <a:schemeClr val="tx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935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8779713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A5F2143D-D439-474A-B08C-818A8D95C713}"/>
              </a:ext>
            </a:extLst>
          </p:cNvPr>
          <p:cNvSpPr/>
          <p:nvPr/>
        </p:nvSpPr>
        <p:spPr>
          <a:xfrm>
            <a:off x="4809073" y="4275347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6874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形 3" descr="電腦 外框">
            <a:extLst>
              <a:ext uri="{FF2B5EF4-FFF2-40B4-BE49-F238E27FC236}">
                <a16:creationId xmlns:a16="http://schemas.microsoft.com/office/drawing/2014/main" id="{A828F124-6F4E-4B5D-9EED-3EC1B5836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86364" y="2370680"/>
            <a:ext cx="4132934" cy="4132934"/>
          </a:xfrm>
          <a:prstGeom prst="rect">
            <a:avLst/>
          </a:prstGeom>
        </p:spPr>
      </p:pic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遊戲規格</a:t>
            </a:r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7868672A-6E04-49F2-B011-533A824D8D57}"/>
              </a:ext>
            </a:extLst>
          </p:cNvPr>
          <p:cNvSpPr txBox="1"/>
          <p:nvPr/>
        </p:nvSpPr>
        <p:spPr>
          <a:xfrm>
            <a:off x="1444107" y="3732839"/>
            <a:ext cx="503903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運行平台：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作業系統：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Win 10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遊戲類型：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3D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橫版格鬥遊戲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遊戲人數：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1~2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操控設備：鍵盤、搖桿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角色數量：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位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地圖數量：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</a:t>
            </a:r>
          </a:p>
        </p:txBody>
      </p:sp>
    </p:spTree>
    <p:extLst>
      <p:ext uri="{BB962C8B-B14F-4D97-AF65-F5344CB8AC3E}">
        <p14:creationId xmlns:p14="http://schemas.microsoft.com/office/powerpoint/2010/main" val="200858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hlinkClick r:id="rId2" action="ppaction://hlinkfile"/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139" y="1671899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995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圖片 97">
            <a:extLst>
              <a:ext uri="{FF2B5EF4-FFF2-40B4-BE49-F238E27FC236}">
                <a16:creationId xmlns:a16="http://schemas.microsoft.com/office/drawing/2014/main" id="{39F95A45-B630-4322-A431-A38F8A4FE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122878" y="3862"/>
            <a:ext cx="13530778" cy="6854138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9" name="文字方塊 98">
            <a:extLst>
              <a:ext uri="{FF2B5EF4-FFF2-40B4-BE49-F238E27FC236}">
                <a16:creationId xmlns:a16="http://schemas.microsoft.com/office/drawing/2014/main" id="{A75C33DC-0C35-45B6-B1A9-EAD6CD2AA0DE}"/>
              </a:ext>
            </a:extLst>
          </p:cNvPr>
          <p:cNvSpPr txBox="1"/>
          <p:nvPr/>
        </p:nvSpPr>
        <p:spPr>
          <a:xfrm>
            <a:off x="-12700" y="4820354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spc="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報告完畢</a:t>
            </a:r>
          </a:p>
        </p:txBody>
      </p:sp>
    </p:spTree>
    <p:extLst>
      <p:ext uri="{BB962C8B-B14F-4D97-AF65-F5344CB8AC3E}">
        <p14:creationId xmlns:p14="http://schemas.microsoft.com/office/powerpoint/2010/main" val="239722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4136784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8BA74766-C894-4DDE-BEB6-B8D50B67543A}"/>
              </a:ext>
            </a:extLst>
          </p:cNvPr>
          <p:cNvSpPr/>
          <p:nvPr/>
        </p:nvSpPr>
        <p:spPr>
          <a:xfrm>
            <a:off x="4804993" y="2026459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94005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671B7859-D943-4F61-8AA3-D6526ED5702C}"/>
              </a:ext>
            </a:extLst>
          </p:cNvPr>
          <p:cNvSpPr txBox="1"/>
          <p:nvPr/>
        </p:nvSpPr>
        <p:spPr>
          <a:xfrm>
            <a:off x="3896777" y="2145047"/>
            <a:ext cx="4385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ea typeface="微軟正黑體" panose="020B0604030504040204" pitchFamily="34" charset="-120"/>
              </a:rPr>
              <a:t>遊戲流程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51492327-5387-44AC-9A49-FF33CAD8E2BD}"/>
              </a:ext>
            </a:extLst>
          </p:cNvPr>
          <p:cNvSpPr txBox="1"/>
          <p:nvPr/>
        </p:nvSpPr>
        <p:spPr>
          <a:xfrm>
            <a:off x="2304406" y="3650670"/>
            <a:ext cx="1643891" cy="2534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對戰模式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訓練模式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遊戲資料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退出遊戲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TW" altLang="en-US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52A74870-EDBC-46BF-8B30-E755B210983A}"/>
              </a:ext>
            </a:extLst>
          </p:cNvPr>
          <p:cNvSpPr txBox="1"/>
          <p:nvPr/>
        </p:nvSpPr>
        <p:spPr>
          <a:xfrm>
            <a:off x="4278014" y="3650670"/>
            <a:ext cx="1643891" cy="2118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角色選擇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配色選擇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地圖選擇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時間設定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回合數設定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80640A01-6971-4BE8-BC7E-8A92E1D51C48}"/>
              </a:ext>
            </a:extLst>
          </p:cNvPr>
          <p:cNvSpPr txBox="1"/>
          <p:nvPr/>
        </p:nvSpPr>
        <p:spPr>
          <a:xfrm>
            <a:off x="6250002" y="3650670"/>
            <a:ext cx="1643891" cy="1287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過場動畫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戰鬥開始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勝負判定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B180C935-5923-4F86-855E-AFAAFDF50188}"/>
              </a:ext>
            </a:extLst>
          </p:cNvPr>
          <p:cNvSpPr txBox="1"/>
          <p:nvPr/>
        </p:nvSpPr>
        <p:spPr>
          <a:xfrm>
            <a:off x="8220961" y="3650670"/>
            <a:ext cx="1643891" cy="1287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結算畫面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回關卡設定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回主選單</a:t>
            </a:r>
          </a:p>
        </p:txBody>
      </p:sp>
      <p:graphicFrame>
        <p:nvGraphicFramePr>
          <p:cNvPr id="34" name="資料庫圖表 33">
            <a:extLst>
              <a:ext uri="{FF2B5EF4-FFF2-40B4-BE49-F238E27FC236}">
                <a16:creationId xmlns:a16="http://schemas.microsoft.com/office/drawing/2014/main" id="{CDCDB76B-94AD-47EE-BB23-0F977FE0EA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0335226"/>
              </p:ext>
            </p:extLst>
          </p:nvPr>
        </p:nvGraphicFramePr>
        <p:xfrm>
          <a:off x="2032000" y="2954374"/>
          <a:ext cx="8128000" cy="560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81795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Graphic spid="3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3543651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BE06B44B-553E-47CD-8B46-59B5DD60FA55}"/>
              </a:ext>
            </a:extLst>
          </p:cNvPr>
          <p:cNvSpPr/>
          <p:nvPr/>
        </p:nvSpPr>
        <p:spPr>
          <a:xfrm>
            <a:off x="7662408" y="2026459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909372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遊戲系統</a:t>
            </a:r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7868672A-6E04-49F2-B011-533A824D8D57}"/>
              </a:ext>
            </a:extLst>
          </p:cNvPr>
          <p:cNvSpPr txBox="1"/>
          <p:nvPr/>
        </p:nvSpPr>
        <p:spPr>
          <a:xfrm>
            <a:off x="1444107" y="3732839"/>
            <a:ext cx="50390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生命值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氣力值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燃晶槽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必殺技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04D2B175-CE6D-4AB3-A850-ECBCA6B02F6B}"/>
              </a:ext>
            </a:extLst>
          </p:cNvPr>
          <p:cNvGrpSpPr/>
          <p:nvPr/>
        </p:nvGrpSpPr>
        <p:grpSpPr>
          <a:xfrm>
            <a:off x="4930067" y="2040387"/>
            <a:ext cx="4699732" cy="4362164"/>
            <a:chOff x="5459995" y="1805956"/>
            <a:chExt cx="5210498" cy="4836243"/>
          </a:xfrm>
        </p:grpSpPr>
        <p:pic>
          <p:nvPicPr>
            <p:cNvPr id="7" name="圖形 6" descr="工作流程 以實心填滿">
              <a:extLst>
                <a:ext uri="{FF2B5EF4-FFF2-40B4-BE49-F238E27FC236}">
                  <a16:creationId xmlns:a16="http://schemas.microsoft.com/office/drawing/2014/main" id="{E6F2BABA-6083-4E57-A2BF-0CEA4093F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936693" y="2908399"/>
              <a:ext cx="3733800" cy="3733800"/>
            </a:xfrm>
            <a:prstGeom prst="rect">
              <a:avLst/>
            </a:prstGeom>
          </p:spPr>
        </p:pic>
        <p:pic>
          <p:nvPicPr>
            <p:cNvPr id="5" name="圖形 4" descr="有水平線的金字塔圖 外框">
              <a:extLst>
                <a:ext uri="{FF2B5EF4-FFF2-40B4-BE49-F238E27FC236}">
                  <a16:creationId xmlns:a16="http://schemas.microsoft.com/office/drawing/2014/main" id="{9E6FB3DB-29A0-48E5-84F5-423A759AE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459995" y="1805956"/>
              <a:ext cx="4174155" cy="41741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979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5F90362-7BAB-4624-BB97-0C08655186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6851" y="1691202"/>
            <a:ext cx="9258298" cy="5207792"/>
          </a:xfrm>
          <a:prstGeom prst="rect">
            <a:avLst/>
          </a:prstGeom>
        </p:spPr>
      </p:pic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860808CC-F2B1-401B-8E4C-2241D3F0482B}"/>
              </a:ext>
            </a:extLst>
          </p:cNvPr>
          <p:cNvSpPr txBox="1"/>
          <p:nvPr/>
        </p:nvSpPr>
        <p:spPr>
          <a:xfrm>
            <a:off x="3649266" y="1697460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rgbClr val="F1D2E7"/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勝場紀錄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ABF27D05-6B45-472B-AF36-46C8270B62CF}"/>
              </a:ext>
            </a:extLst>
          </p:cNvPr>
          <p:cNvSpPr txBox="1"/>
          <p:nvPr/>
        </p:nvSpPr>
        <p:spPr>
          <a:xfrm>
            <a:off x="3797719" y="2422835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rgbClr val="40BFCB"/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氣力值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3CF31EDB-8EB9-46F9-9AEE-86A29B30E3DF}"/>
              </a:ext>
            </a:extLst>
          </p:cNvPr>
          <p:cNvSpPr txBox="1"/>
          <p:nvPr/>
        </p:nvSpPr>
        <p:spPr>
          <a:xfrm>
            <a:off x="2726813" y="2294409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rgbClr val="5CCE5F"/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生命值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71CD0B1-7415-4E1C-A2EB-2F349112D0A6}"/>
              </a:ext>
            </a:extLst>
          </p:cNvPr>
          <p:cNvSpPr txBox="1"/>
          <p:nvPr/>
        </p:nvSpPr>
        <p:spPr>
          <a:xfrm>
            <a:off x="3190337" y="6127818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rgbClr val="F48E8C"/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燃晶槽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0577D8BF-4B32-4AA8-B69E-EA470CE7B1B4}"/>
              </a:ext>
            </a:extLst>
          </p:cNvPr>
          <p:cNvSpPr txBox="1"/>
          <p:nvPr/>
        </p:nvSpPr>
        <p:spPr>
          <a:xfrm>
            <a:off x="3843397" y="6473622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rgbClr val="FEE68C"/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必殺技槽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A1B7C179-7EF3-4267-BE59-B7B7FB443931}"/>
              </a:ext>
            </a:extLst>
          </p:cNvPr>
          <p:cNvSpPr txBox="1"/>
          <p:nvPr/>
        </p:nvSpPr>
        <p:spPr>
          <a:xfrm>
            <a:off x="1500424" y="2100061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角色頭像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A9F4C4B5-AA5C-451D-AC6A-C0C44E5FBB4F}"/>
              </a:ext>
            </a:extLst>
          </p:cNvPr>
          <p:cNvSpPr txBox="1"/>
          <p:nvPr/>
        </p:nvSpPr>
        <p:spPr>
          <a:xfrm>
            <a:off x="5486791" y="2137815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回合時間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3576484" y="3198357"/>
            <a:ext cx="5039031" cy="461665"/>
          </a:xfrm>
          <a:prstGeom prst="rect">
            <a:avLst/>
          </a:prstGeom>
          <a:gradFill>
            <a:gsLst>
              <a:gs pos="0">
                <a:schemeClr val="accent1">
                  <a:alpha val="0"/>
                  <a:lumMod val="100000"/>
                </a:schemeClr>
              </a:gs>
              <a:gs pos="50000">
                <a:schemeClr val="bg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ea typeface="微軟正黑體" panose="020B0604030504040204" pitchFamily="34" charset="-120"/>
              </a:rPr>
              <a:t>戰鬥畫面</a:t>
            </a:r>
          </a:p>
        </p:txBody>
      </p:sp>
    </p:spTree>
    <p:extLst>
      <p:ext uri="{BB962C8B-B14F-4D97-AF65-F5344CB8AC3E}">
        <p14:creationId xmlns:p14="http://schemas.microsoft.com/office/powerpoint/2010/main" val="107777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30" grpId="0"/>
      <p:bldP spid="31" grpId="0"/>
      <p:bldP spid="32" grpId="0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651038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AE2E6648-66EF-4894-8200-0165F2B18A35}"/>
              </a:ext>
            </a:extLst>
          </p:cNvPr>
          <p:cNvSpPr/>
          <p:nvPr/>
        </p:nvSpPr>
        <p:spPr>
          <a:xfrm>
            <a:off x="1962149" y="3154250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837667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14251</TotalTime>
  <Words>1670</Words>
  <Application>Microsoft Office PowerPoint</Application>
  <PresentationFormat>寬螢幕</PresentationFormat>
  <Paragraphs>278</Paragraphs>
  <Slides>31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36" baseType="lpstr">
      <vt:lpstr>微軟正黑體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Centon 千童古</dc:creator>
  <cp:lastModifiedBy>Centon 千童古</cp:lastModifiedBy>
  <cp:revision>299</cp:revision>
  <dcterms:created xsi:type="dcterms:W3CDTF">2021-10-03T17:53:59Z</dcterms:created>
  <dcterms:modified xsi:type="dcterms:W3CDTF">2022-10-07T10:03:46Z</dcterms:modified>
</cp:coreProperties>
</file>

<file path=docProps/thumbnail.jpeg>
</file>